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62" r:id="rId4"/>
    <p:sldId id="288" r:id="rId5"/>
    <p:sldId id="291" r:id="rId6"/>
    <p:sldId id="269" r:id="rId7"/>
    <p:sldId id="289" r:id="rId8"/>
    <p:sldId id="290" r:id="rId9"/>
    <p:sldId id="260" r:id="rId10"/>
    <p:sldId id="272" r:id="rId11"/>
    <p:sldId id="292" r:id="rId12"/>
    <p:sldId id="295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753" autoAdjust="0"/>
    <p:restoredTop sz="94718" autoAdjust="0"/>
  </p:normalViewPr>
  <p:slideViewPr>
    <p:cSldViewPr showGuides="1">
      <p:cViewPr varScale="1">
        <p:scale>
          <a:sx n="74" d="100"/>
          <a:sy n="74" d="100"/>
        </p:scale>
        <p:origin x="6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27FE9-5330-49B6-9D0A-CBCCE7DD9E0F}" type="datetimeFigureOut">
              <a:rPr lang="fr-FR" smtClean="0"/>
              <a:t>05/02/2018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DE654-DF76-4E29-BA55-FE6161E7C6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0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9A3C-063A-4809-98BF-D4B891DA9F5C}" type="datetimeFigureOut">
              <a:rPr lang="fr-FR" smtClean="0"/>
              <a:pPr/>
              <a:t>05/02/2018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ECEF8-259A-47FC-B9DE-E968AFFAC1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80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86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38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38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38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385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38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>
            <a:lvl1pPr>
              <a:defRPr sz="3200" cap="small" baseline="0">
                <a:solidFill>
                  <a:srgbClr val="0C5AAA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95936" y="2924944"/>
            <a:ext cx="4680520" cy="295232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C5AAA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>
              <a:defRPr sz="2800"/>
            </a:lvl1pPr>
            <a:lvl3pPr>
              <a:buFont typeface="Wingdings" pitchFamily="2" charset="2"/>
              <a:buChar char="Ø"/>
              <a:defRPr/>
            </a:lvl3pPr>
            <a:lvl4pPr>
              <a:buFont typeface="Wingdings" pitchFamily="2" charset="2"/>
              <a:buChar char="ü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Point d’informations techniques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CS « Mesures automatiques » - 11/03/15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D7EA42-CA7C-4FCC-B5DA-68FE6340E03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DFD-0B83-4C52-B877-5A570CDDFCCD}" type="datetime1">
              <a:rPr lang="fr-FR" smtClean="0"/>
              <a:pPr/>
              <a:t>05/02/2018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rgbClr val="0C5AAA"/>
                </a:solidFill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7DFD-0B83-4C52-B877-5A570CDDFCCD}" type="datetime1">
              <a:rPr lang="fr-FR" smtClean="0"/>
              <a:pPr/>
              <a:t>05/02/2018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51920" y="1124744"/>
            <a:ext cx="5184576" cy="2736304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CS « Particules en suspension »</a:t>
            </a:r>
            <a:br>
              <a:rPr lang="fr-FR" sz="2800" b="1" dirty="0" smtClean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400" b="1" dirty="0" smtClean="0"/>
              <a:t>- 5 Février 2018 –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1800" b="1" dirty="0" smtClean="0"/>
              <a:t/>
            </a:r>
            <a:br>
              <a:rPr lang="fr-FR" sz="1800" b="1" dirty="0" smtClean="0"/>
            </a:br>
            <a:r>
              <a:rPr lang="fr-FR" sz="2700" cap="none" dirty="0" smtClean="0"/>
              <a:t>Examen des Demandes de Conformité technique</a:t>
            </a:r>
            <a:endParaRPr lang="fr-FR" sz="2700" cap="none" dirty="0"/>
          </a:p>
        </p:txBody>
      </p:sp>
      <p:sp>
        <p:nvSpPr>
          <p:cNvPr id="3" name="ZoneTexte 2"/>
          <p:cNvSpPr txBox="1"/>
          <p:nvPr/>
        </p:nvSpPr>
        <p:spPr>
          <a:xfrm>
            <a:off x="4211960" y="414908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C5AAA"/>
                </a:solidFill>
                <a:sym typeface="Wingdings"/>
              </a:rPr>
              <a:t></a:t>
            </a:r>
            <a:r>
              <a:rPr lang="fr-FR" sz="2400" dirty="0">
                <a:solidFill>
                  <a:srgbClr val="0C5AAA"/>
                </a:solidFill>
              </a:rPr>
              <a:t> FIDAS 200/200S/200e </a:t>
            </a:r>
            <a:r>
              <a:rPr lang="fr-FR" sz="2400" i="1" dirty="0">
                <a:solidFill>
                  <a:srgbClr val="0C5AAA"/>
                </a:solidFill>
              </a:rPr>
              <a:t>(extension)</a:t>
            </a:r>
            <a:br>
              <a:rPr lang="fr-FR" sz="2400" i="1" dirty="0">
                <a:solidFill>
                  <a:srgbClr val="0C5AAA"/>
                </a:solidFill>
              </a:rPr>
            </a:br>
            <a:r>
              <a:rPr lang="fr-FR" sz="2400" dirty="0">
                <a:solidFill>
                  <a:srgbClr val="0C5AAA"/>
                </a:solidFill>
                <a:sym typeface="Wingdings"/>
              </a:rPr>
              <a:t> DPA 14</a:t>
            </a:r>
            <a:br>
              <a:rPr lang="fr-FR" sz="2400" dirty="0">
                <a:solidFill>
                  <a:srgbClr val="0C5AAA"/>
                </a:solidFill>
                <a:sym typeface="Wingdings"/>
              </a:rPr>
            </a:br>
            <a:r>
              <a:rPr lang="fr-FR" sz="2400" dirty="0">
                <a:solidFill>
                  <a:srgbClr val="FF0000"/>
                </a:solidFill>
                <a:sym typeface="Wingdings"/>
              </a:rPr>
              <a:t> </a:t>
            </a:r>
            <a:r>
              <a:rPr lang="fr-FR" sz="2400" i="1" dirty="0">
                <a:solidFill>
                  <a:srgbClr val="FF0000"/>
                </a:solidFill>
                <a:sym typeface="Wingdings"/>
              </a:rPr>
              <a:t>EDM 180+</a:t>
            </a:r>
            <a:r>
              <a:rPr lang="fr-FR" sz="2400" dirty="0">
                <a:solidFill>
                  <a:srgbClr val="0C5AAA"/>
                </a:solidFill>
                <a:sym typeface="Wingdings"/>
              </a:rPr>
              <a:t/>
            </a:r>
            <a:br>
              <a:rPr lang="fr-FR" sz="2400" dirty="0">
                <a:solidFill>
                  <a:srgbClr val="0C5AAA"/>
                </a:solidFill>
                <a:sym typeface="Wingdings"/>
              </a:rPr>
            </a:br>
            <a:r>
              <a:rPr lang="fr-FR" sz="2400" i="1" dirty="0">
                <a:solidFill>
                  <a:srgbClr val="FF0000"/>
                </a:solidFill>
                <a:sym typeface="Wingdings"/>
              </a:rPr>
              <a:t> </a:t>
            </a:r>
            <a:r>
              <a:rPr lang="fr-FR" sz="2400" i="1" dirty="0" smtClean="0">
                <a:solidFill>
                  <a:srgbClr val="FF0000"/>
                </a:solidFill>
                <a:sym typeface="Wingdings"/>
              </a:rPr>
              <a:t>PNS-18T</a:t>
            </a:r>
            <a:endParaRPr lang="fr-FR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707904" y="1124744"/>
            <a:ext cx="511256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rgbClr val="0C5AAA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Analyseur automatique EDM180+ (Grimm)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209220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Instruction dossier en cours…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70" y="2563242"/>
            <a:ext cx="1712185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33" y="3212976"/>
            <a:ext cx="1939132" cy="258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Informations principales</a:t>
            </a:r>
            <a:endParaRPr lang="fr-FR" sz="240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CS « Particules en suspension » - 05/02/18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 dirty="0" smtClean="0"/>
              <a:t>Demande de VCT</a:t>
            </a:r>
            <a:endParaRPr lang="fr-FR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5496" y="836126"/>
            <a:ext cx="903649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altLang="fr-FR" sz="2400" b="1" u="sng" dirty="0">
                <a:solidFill>
                  <a:srgbClr val="0C5AAA"/>
                </a:solidFill>
              </a:rPr>
              <a:t>Principales informations: 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fr-FR" altLang="fr-FR" sz="2400" dirty="0">
                <a:solidFill>
                  <a:srgbClr val="0C5AAA"/>
                </a:solidFill>
              </a:rPr>
              <a:t> </a:t>
            </a:r>
            <a:r>
              <a:rPr lang="fr-FR" altLang="fr-FR" sz="2400" dirty="0" smtClean="0">
                <a:solidFill>
                  <a:srgbClr val="0C5AAA"/>
                </a:solidFill>
              </a:rPr>
              <a:t>Affirmation du fabricant de l’équivalence de l’EDM 180+</a:t>
            </a:r>
          </a:p>
          <a:p>
            <a:pPr marL="342900" indent="-342900" algn="just">
              <a:spcBef>
                <a:spcPct val="50000"/>
              </a:spcBef>
              <a:buFont typeface="Wingdings"/>
              <a:buChar char="Ø"/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Sur la base des essais faits en 2007-2009 sur le modèle EDM 180 en Autriche</a:t>
            </a:r>
          </a:p>
          <a:p>
            <a:pPr marL="342900" indent="-342900" algn="just">
              <a:spcBef>
                <a:spcPct val="50000"/>
              </a:spcBef>
              <a:buFont typeface="Wingdings"/>
              <a:buChar char="Ø"/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Sur le fait que le modèle EDM 180+ est identique à l’EDM 180 (ajout de ports USB et Ethernet)</a:t>
            </a:r>
            <a:endParaRPr lang="fr-FR" altLang="fr-FR" sz="2400" dirty="0">
              <a:solidFill>
                <a:srgbClr val="0C5AAA"/>
              </a:solidFill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51520" y="4077072"/>
            <a:ext cx="871296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2400" b="1" dirty="0" smtClean="0">
                <a:solidFill>
                  <a:srgbClr val="0C5AAA"/>
                </a:solidFill>
              </a:rPr>
              <a:t>Rappel !</a:t>
            </a:r>
          </a:p>
          <a:p>
            <a:pPr algn="just"/>
            <a:r>
              <a:rPr lang="fr-FR" altLang="fr-FR" sz="2400" b="1" dirty="0" smtClean="0">
                <a:solidFill>
                  <a:srgbClr val="0C5AAA"/>
                </a:solidFill>
              </a:rPr>
              <a:t>« Homologation » non accordée par la CS «</a:t>
            </a:r>
            <a:r>
              <a:rPr lang="fr-FR" altLang="fr-FR" sz="2400" b="1" dirty="0">
                <a:solidFill>
                  <a:srgbClr val="0C5AAA"/>
                </a:solidFill>
              </a:rPr>
              <a:t> Particules » </a:t>
            </a:r>
            <a:r>
              <a:rPr lang="fr-FR" altLang="fr-FR" sz="2400" b="1" dirty="0" smtClean="0">
                <a:solidFill>
                  <a:srgbClr val="0C5AAA"/>
                </a:solidFill>
              </a:rPr>
              <a:t>(16/11/09 et 01/04/10): </a:t>
            </a:r>
            <a:r>
              <a:rPr lang="fr-FR" altLang="fr-FR" sz="2400" dirty="0" smtClean="0">
                <a:solidFill>
                  <a:srgbClr val="0C5AAA"/>
                </a:solidFill>
              </a:rPr>
              <a:t>« </a:t>
            </a:r>
            <a:r>
              <a:rPr lang="fr-FR" altLang="fr-FR" sz="2400" i="1" dirty="0" smtClean="0">
                <a:solidFill>
                  <a:srgbClr val="0C5AAA"/>
                </a:solidFill>
              </a:rPr>
              <a:t>Cet appareil ne </a:t>
            </a:r>
            <a:r>
              <a:rPr lang="fr-FR" altLang="fr-FR" sz="2400" i="1" dirty="0">
                <a:solidFill>
                  <a:srgbClr val="0C5AAA"/>
                </a:solidFill>
              </a:rPr>
              <a:t>peut donc être utilisé tel quel en AASQA pour la mesure fixe réglementaire </a:t>
            </a:r>
            <a:r>
              <a:rPr lang="fr-FR" altLang="fr-FR" sz="2400" i="1" dirty="0" smtClean="0">
                <a:solidFill>
                  <a:srgbClr val="0C5AAA"/>
                </a:solidFill>
              </a:rPr>
              <a:t>des PM</a:t>
            </a:r>
            <a:r>
              <a:rPr lang="fr-FR" altLang="fr-FR" sz="2400" i="1" baseline="-18000" dirty="0" smtClean="0">
                <a:solidFill>
                  <a:srgbClr val="0C5AAA"/>
                </a:solidFill>
              </a:rPr>
              <a:t>10</a:t>
            </a:r>
            <a:r>
              <a:rPr lang="fr-FR" altLang="fr-FR" sz="2400" i="1" dirty="0" smtClean="0">
                <a:solidFill>
                  <a:srgbClr val="0C5AAA"/>
                </a:solidFill>
              </a:rPr>
              <a:t> </a:t>
            </a:r>
            <a:r>
              <a:rPr lang="fr-FR" altLang="fr-FR" sz="2400" i="1" dirty="0">
                <a:solidFill>
                  <a:srgbClr val="0C5AAA"/>
                </a:solidFill>
              </a:rPr>
              <a:t>et </a:t>
            </a:r>
            <a:r>
              <a:rPr lang="fr-FR" altLang="fr-FR" sz="2400" i="1" dirty="0" smtClean="0">
                <a:solidFill>
                  <a:srgbClr val="0C5AAA"/>
                </a:solidFill>
              </a:rPr>
              <a:t>PM</a:t>
            </a:r>
            <a:r>
              <a:rPr lang="fr-FR" altLang="fr-FR" sz="2400" i="1" baseline="-18000" dirty="0" smtClean="0">
                <a:solidFill>
                  <a:srgbClr val="0C5AAA"/>
                </a:solidFill>
              </a:rPr>
              <a:t>2,5</a:t>
            </a:r>
            <a:r>
              <a:rPr lang="fr-FR" altLang="fr-FR" sz="2400" dirty="0" smtClean="0">
                <a:solidFill>
                  <a:srgbClr val="0C5AAA"/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823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CS « Particules en suspension » - 05/02/18</a:t>
            </a:r>
            <a:endParaRPr lang="fr-FR" dirty="0"/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 dirty="0" smtClean="0"/>
              <a:t>Demande de VCT</a:t>
            </a:r>
            <a:endParaRPr lang="fr-FR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2051720" y="116632"/>
            <a:ext cx="649106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/>
              <a:t>Informations techniques</a:t>
            </a:r>
            <a:endParaRPr lang="fr-FR" sz="2400" i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009" y="764704"/>
            <a:ext cx="9036495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altLang="fr-FR" sz="2400" b="1" u="sng" dirty="0" smtClean="0">
                <a:solidFill>
                  <a:srgbClr val="0C5AAA"/>
                </a:solidFill>
              </a:rPr>
              <a:t>Informations techniques:  </a:t>
            </a:r>
            <a:endParaRPr lang="fr-FR" altLang="fr-FR" sz="2400" b="1" u="sng" dirty="0">
              <a:solidFill>
                <a:srgbClr val="0C5AAA"/>
              </a:solidFill>
            </a:endParaRP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fr-FR" altLang="fr-FR" sz="2400" dirty="0">
                <a:solidFill>
                  <a:srgbClr val="0C5AAA"/>
                </a:solidFill>
              </a:rPr>
              <a:t> </a:t>
            </a:r>
            <a:r>
              <a:rPr lang="fr-FR" altLang="fr-FR" sz="2400" dirty="0" smtClean="0">
                <a:solidFill>
                  <a:srgbClr val="0C5AAA"/>
                </a:solidFill>
              </a:rPr>
              <a:t>mesure optique par diffusion lumineuse (LED 660 nm) en temps réel (pas de temps 6s + moyenne 1 / 5 / 10 / 15 /30 / 60 min)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fr-FR" altLang="fr-FR" sz="2400" dirty="0">
                <a:solidFill>
                  <a:srgbClr val="0C5AAA"/>
                </a:solidFill>
              </a:rPr>
              <a:t> </a:t>
            </a:r>
            <a:r>
              <a:rPr lang="fr-FR" altLang="fr-FR" sz="2400" dirty="0" smtClean="0">
                <a:solidFill>
                  <a:srgbClr val="0C5AAA"/>
                </a:solidFill>
              </a:rPr>
              <a:t>concentration massique PM</a:t>
            </a:r>
            <a:r>
              <a:rPr lang="fr-FR" altLang="fr-FR" sz="2400" baseline="-18000" dirty="0" smtClean="0">
                <a:solidFill>
                  <a:srgbClr val="0C5AAA"/>
                </a:solidFill>
              </a:rPr>
              <a:t>10</a:t>
            </a:r>
            <a:r>
              <a:rPr lang="fr-FR" altLang="fr-FR" sz="2400" dirty="0" smtClean="0">
                <a:solidFill>
                  <a:srgbClr val="0C5AAA"/>
                </a:solidFill>
              </a:rPr>
              <a:t>, PM</a:t>
            </a:r>
            <a:r>
              <a:rPr lang="fr-FR" altLang="fr-FR" sz="2400" baseline="-18000" dirty="0" smtClean="0">
                <a:solidFill>
                  <a:srgbClr val="0C5AAA"/>
                </a:solidFill>
              </a:rPr>
              <a:t>2.5</a:t>
            </a:r>
            <a:r>
              <a:rPr lang="fr-FR" altLang="fr-FR" sz="2400" dirty="0" smtClean="0">
                <a:solidFill>
                  <a:srgbClr val="0C5AAA"/>
                </a:solidFill>
              </a:rPr>
              <a:t>, PM</a:t>
            </a:r>
            <a:r>
              <a:rPr lang="fr-FR" altLang="fr-FR" sz="2400" baseline="-18000" dirty="0" smtClean="0">
                <a:solidFill>
                  <a:srgbClr val="0C5AAA"/>
                </a:solidFill>
              </a:rPr>
              <a:t>1</a:t>
            </a:r>
            <a:r>
              <a:rPr lang="fr-FR" altLang="fr-FR" sz="2400" dirty="0" smtClean="0">
                <a:solidFill>
                  <a:srgbClr val="0C5AAA"/>
                </a:solidFill>
              </a:rPr>
              <a:t> (de 0,1 à 1500 µg/m</a:t>
            </a:r>
            <a:r>
              <a:rPr lang="fr-FR" altLang="fr-FR" sz="2400" baseline="22000" dirty="0" smtClean="0">
                <a:solidFill>
                  <a:srgbClr val="0C5AAA"/>
                </a:solidFill>
              </a:rPr>
              <a:t>3</a:t>
            </a:r>
            <a:r>
              <a:rPr lang="fr-FR" altLang="fr-FR" sz="2400" dirty="0" smtClean="0">
                <a:solidFill>
                  <a:srgbClr val="0C5AAA"/>
                </a:solidFill>
              </a:rPr>
              <a:t>)</a:t>
            </a:r>
          </a:p>
          <a:p>
            <a:pPr indent="-342900"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Gamme de tailles mesurées: 0,25 à 32 µm sur 31 canaux</a:t>
            </a:r>
          </a:p>
          <a:p>
            <a:pPr indent="-342900"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Gamme de mesure </a:t>
            </a:r>
            <a:r>
              <a:rPr lang="fr-FR" altLang="fr-FR" sz="2400" dirty="0">
                <a:solidFill>
                  <a:srgbClr val="0C5AAA"/>
                </a:solidFill>
              </a:rPr>
              <a:t>en nombre : 0 à 3 000 000 </a:t>
            </a:r>
            <a:r>
              <a:rPr lang="fr-FR" altLang="fr-FR" sz="2400" dirty="0" smtClean="0">
                <a:solidFill>
                  <a:srgbClr val="0C5AAA"/>
                </a:solidFill>
              </a:rPr>
              <a:t>particules/litre</a:t>
            </a:r>
          </a:p>
          <a:p>
            <a:pPr indent="-342900"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Débit à 1,2 L/min avec passage sur sécheur </a:t>
            </a:r>
            <a:r>
              <a:rPr lang="fr-FR" altLang="fr-FR" sz="2400" dirty="0" err="1" smtClean="0">
                <a:solidFill>
                  <a:srgbClr val="0C5AAA"/>
                </a:solidFill>
              </a:rPr>
              <a:t>Nafion</a:t>
            </a:r>
            <a:r>
              <a:rPr lang="fr-FR" altLang="fr-FR" sz="2400" dirty="0">
                <a:solidFill>
                  <a:srgbClr val="0C5AAA"/>
                </a:solidFill>
              </a:rPr>
              <a:t> </a:t>
            </a:r>
            <a:r>
              <a:rPr lang="fr-FR" altLang="fr-FR" sz="2400" dirty="0" smtClean="0">
                <a:solidFill>
                  <a:srgbClr val="0C5AAA"/>
                </a:solidFill>
              </a:rPr>
              <a:t>(séchage isotherme avec mesure T)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 Poids </a:t>
            </a:r>
            <a:r>
              <a:rPr lang="fr-FR" altLang="fr-FR" sz="2400" dirty="0">
                <a:solidFill>
                  <a:srgbClr val="0C5AAA"/>
                </a:solidFill>
              </a:rPr>
              <a:t>et dimensions (H x L x P en mm):  </a:t>
            </a:r>
            <a:r>
              <a:rPr lang="fr-FR" altLang="fr-FR" sz="2400" dirty="0" smtClean="0">
                <a:solidFill>
                  <a:srgbClr val="0C5AAA"/>
                </a:solidFill>
              </a:rPr>
              <a:t>18 </a:t>
            </a:r>
            <a:r>
              <a:rPr lang="fr-FR" altLang="fr-FR" sz="2400" dirty="0">
                <a:solidFill>
                  <a:srgbClr val="0C5AAA"/>
                </a:solidFill>
              </a:rPr>
              <a:t>kg, 266 x 483 x 364</a:t>
            </a:r>
          </a:p>
        </p:txBody>
      </p:sp>
    </p:spTree>
    <p:extLst>
      <p:ext uri="{BB962C8B-B14F-4D97-AF65-F5344CB8AC3E}">
        <p14:creationId xmlns:p14="http://schemas.microsoft.com/office/powerpoint/2010/main" val="31487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Conclusion de la CS PM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251520" y="989561"/>
            <a:ext cx="871309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Wingdings" pitchFamily="2" charset="2"/>
              <a:buChar char="Ä"/>
            </a:pPr>
            <a:r>
              <a:rPr lang="fr-FR" altLang="fr-FR" sz="2000" b="1" dirty="0" smtClean="0">
                <a:solidFill>
                  <a:schemeClr val="tx2"/>
                </a:solidFill>
                <a:sym typeface="Wingdings" pitchFamily="2" charset="2"/>
              </a:rPr>
              <a:t>Demande LCSQA de </a:t>
            </a:r>
            <a:r>
              <a:rPr lang="fr-FR" altLang="fr-FR" sz="2000" b="1" u="sng" dirty="0" smtClean="0">
                <a:solidFill>
                  <a:schemeClr val="tx2"/>
                </a:solidFill>
                <a:sym typeface="Wingdings" pitchFamily="2" charset="2"/>
              </a:rPr>
              <a:t>beaucoup</a:t>
            </a:r>
            <a:r>
              <a:rPr lang="fr-FR" altLang="fr-FR" sz="2000" b="1" dirty="0" smtClean="0">
                <a:solidFill>
                  <a:schemeClr val="tx2"/>
                </a:solidFill>
                <a:sym typeface="Wingdings" pitchFamily="2" charset="2"/>
              </a:rPr>
              <a:t> d’informations complémentaires au constructeur</a:t>
            </a:r>
            <a:endParaRPr lang="fr-FR" altLang="fr-FR" sz="2000" b="1" dirty="0">
              <a:solidFill>
                <a:schemeClr val="tx2"/>
              </a:solidFill>
              <a:sym typeface="Wingdings" pitchFamily="2" charset="2"/>
            </a:endParaRPr>
          </a:p>
          <a:p>
            <a:pPr marL="285750" indent="-285750" algn="just" eaLnBrk="1" hangingPunct="1">
              <a:spcBef>
                <a:spcPct val="50000"/>
              </a:spcBef>
              <a:buFont typeface="Wingdings" pitchFamily="2" charset="2"/>
              <a:buChar char="Ä"/>
            </a:pPr>
            <a:r>
              <a:rPr lang="fr-FR" altLang="fr-FR" sz="2000" b="1" dirty="0">
                <a:solidFill>
                  <a:schemeClr val="tx2"/>
                </a:solidFill>
                <a:sym typeface="Wingdings" pitchFamily="2" charset="2"/>
              </a:rPr>
              <a:t>Besoin d’infos </a:t>
            </a:r>
            <a:r>
              <a:rPr lang="fr-FR" altLang="fr-FR" sz="20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2000" b="1" dirty="0">
                <a:solidFill>
                  <a:schemeClr val="tx2"/>
                </a:solidFill>
                <a:sym typeface="Wingdings" pitchFamily="2" charset="2"/>
              </a:rPr>
              <a:t>complémentaires pour </a:t>
            </a:r>
            <a:r>
              <a:rPr lang="fr-FR" altLang="fr-FR" sz="2000" b="1" dirty="0" smtClean="0">
                <a:solidFill>
                  <a:schemeClr val="tx2"/>
                </a:solidFill>
                <a:sym typeface="Wingdings" pitchFamily="2" charset="2"/>
              </a:rPr>
              <a:t>la </a:t>
            </a:r>
            <a:r>
              <a:rPr lang="fr-FR" altLang="fr-FR" sz="2000" b="1" dirty="0">
                <a:solidFill>
                  <a:schemeClr val="tx2"/>
                </a:solidFill>
                <a:sym typeface="Wingdings" pitchFamily="2" charset="2"/>
              </a:rPr>
              <a:t>CS PM ?</a:t>
            </a:r>
          </a:p>
        </p:txBody>
      </p:sp>
      <p:sp>
        <p:nvSpPr>
          <p:cNvPr id="10244" name="AutoShape 4" descr="Résultat de recherche d'images pour &quot;go no 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CS « Particules en suspension » - 05/02/18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 dirty="0" smtClean="0"/>
              <a:t>Demande de VCT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95610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7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209220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Instruction dossier en cours…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3491880" y="908720"/>
            <a:ext cx="5112568" cy="115212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Préleveur séquentiel PNS-18T (</a:t>
            </a:r>
            <a:r>
              <a:rPr lang="fr-FR" sz="2800" b="1" dirty="0" err="1" smtClean="0"/>
              <a:t>Comde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Derenda</a:t>
            </a:r>
            <a:r>
              <a:rPr lang="fr-FR" sz="2800" b="1" dirty="0" smtClean="0"/>
              <a:t> – </a:t>
            </a:r>
            <a:r>
              <a:rPr lang="fr-FR" sz="2800" b="1" dirty="0" err="1" smtClean="0"/>
              <a:t>Ecomesure</a:t>
            </a:r>
            <a:r>
              <a:rPr lang="fr-FR" sz="2800" b="1" dirty="0" smtClean="0"/>
              <a:t>)</a:t>
            </a:r>
            <a:endParaRPr lang="fr-F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1820258" cy="37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70148"/>
            <a:ext cx="2160240" cy="35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5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Informations principales</a:t>
            </a:r>
            <a:endParaRPr lang="fr-FR" sz="240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CS « Particules en suspension » - 05/02/18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 dirty="0" smtClean="0"/>
              <a:t>Demande de VCT</a:t>
            </a:r>
            <a:endParaRPr lang="fr-FR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5496" y="836126"/>
            <a:ext cx="903649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altLang="fr-FR" sz="2400" b="1" u="sng" dirty="0">
                <a:solidFill>
                  <a:srgbClr val="0C5AAA"/>
                </a:solidFill>
              </a:rPr>
              <a:t>Principales informations: 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fr-FR" altLang="fr-FR" sz="2400" dirty="0">
                <a:solidFill>
                  <a:srgbClr val="0C5AAA"/>
                </a:solidFill>
              </a:rPr>
              <a:t> Demande initiale de VCT en </a:t>
            </a:r>
            <a:r>
              <a:rPr lang="fr-FR" altLang="fr-FR" sz="2400" dirty="0" smtClean="0">
                <a:solidFill>
                  <a:srgbClr val="0C5AAA"/>
                </a:solidFill>
              </a:rPr>
              <a:t>2016</a:t>
            </a:r>
            <a:endParaRPr lang="fr-FR" altLang="fr-FR" sz="2400" dirty="0">
              <a:solidFill>
                <a:srgbClr val="0C5AAA"/>
              </a:solidFill>
            </a:endParaRPr>
          </a:p>
          <a:p>
            <a:pPr indent="-342900" algn="just">
              <a:spcBef>
                <a:spcPct val="500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Nouvelle « manifestation d’intérêt » fin 2017</a:t>
            </a:r>
            <a:endParaRPr lang="fr-FR" altLang="fr-FR" sz="2400" dirty="0">
              <a:solidFill>
                <a:srgbClr val="0C5AAA"/>
              </a:solidFill>
            </a:endParaRPr>
          </a:p>
          <a:p>
            <a:pPr indent="-342900" algn="just">
              <a:spcBef>
                <a:spcPct val="500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Attente du nouveau dossier (avec rapport conformité EN 12341 de 2014)</a:t>
            </a:r>
            <a:endParaRPr lang="fr-FR" altLang="fr-FR" sz="2400" dirty="0">
              <a:solidFill>
                <a:srgbClr val="0C5AAA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55650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908720"/>
            <a:ext cx="5112568" cy="115212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Préleveur séquentiel DPA14 (</a:t>
            </a:r>
            <a:r>
              <a:rPr lang="fr-FR" sz="2800" b="1" dirty="0" err="1" smtClean="0"/>
              <a:t>Digitel</a:t>
            </a:r>
            <a:r>
              <a:rPr lang="fr-FR" sz="2800" b="1" dirty="0" smtClean="0"/>
              <a:t> – </a:t>
            </a:r>
            <a:r>
              <a:rPr lang="fr-FR" sz="2800" b="1" dirty="0" err="1" smtClean="0"/>
              <a:t>Mégatec</a:t>
            </a:r>
            <a:r>
              <a:rPr lang="fr-FR" sz="2800" b="1" dirty="0" smtClean="0"/>
              <a:t>)</a:t>
            </a:r>
            <a:endParaRPr lang="fr-F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41009"/>
            <a:ext cx="1835054" cy="326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69" y="2636911"/>
            <a:ext cx="2098798" cy="30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Informations principales</a:t>
            </a:r>
            <a:endParaRPr lang="fr-FR" sz="240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CS « Particules en suspension » - 05/02/18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 dirty="0" smtClean="0"/>
              <a:t>Demande de VCT</a:t>
            </a:r>
            <a:endParaRPr lang="fr-FR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7504" y="836126"/>
            <a:ext cx="892899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altLang="fr-FR" sz="2400" b="1" u="sng" dirty="0">
                <a:solidFill>
                  <a:srgbClr val="0C5AAA"/>
                </a:solidFill>
              </a:rPr>
              <a:t>Principales informations: 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fr-FR" altLang="fr-FR" sz="2400" dirty="0">
                <a:solidFill>
                  <a:srgbClr val="0C5AAA"/>
                </a:solidFill>
              </a:rPr>
              <a:t> </a:t>
            </a:r>
            <a:r>
              <a:rPr lang="fr-FR" altLang="fr-FR" sz="2400" dirty="0" smtClean="0">
                <a:solidFill>
                  <a:srgbClr val="0C5AAA"/>
                </a:solidFill>
              </a:rPr>
              <a:t>Rapport </a:t>
            </a:r>
            <a:r>
              <a:rPr lang="fr-FR" altLang="fr-FR" sz="2400" dirty="0">
                <a:solidFill>
                  <a:srgbClr val="0C5AAA"/>
                </a:solidFill>
              </a:rPr>
              <a:t>de conformité TÜV en PM</a:t>
            </a:r>
            <a:r>
              <a:rPr lang="fr-FR" altLang="fr-FR" sz="2400" baseline="-20000" dirty="0">
                <a:solidFill>
                  <a:srgbClr val="0C5AAA"/>
                </a:solidFill>
              </a:rPr>
              <a:t>10</a:t>
            </a:r>
            <a:r>
              <a:rPr lang="fr-FR" altLang="fr-FR" sz="2400" dirty="0">
                <a:solidFill>
                  <a:srgbClr val="0C5AAA"/>
                </a:solidFill>
              </a:rPr>
              <a:t> et PM</a:t>
            </a:r>
            <a:r>
              <a:rPr lang="fr-FR" altLang="fr-FR" sz="2400" baseline="-20000" dirty="0">
                <a:solidFill>
                  <a:srgbClr val="0C5AAA"/>
                </a:solidFill>
              </a:rPr>
              <a:t>2.5</a:t>
            </a:r>
            <a:r>
              <a:rPr lang="fr-FR" altLang="fr-FR" sz="2400" dirty="0">
                <a:solidFill>
                  <a:srgbClr val="0C5AAA"/>
                </a:solidFill>
              </a:rPr>
              <a:t> (rapport disponible, </a:t>
            </a:r>
            <a:r>
              <a:rPr lang="fr-FR" altLang="fr-FR" sz="2400" b="1" dirty="0">
                <a:solidFill>
                  <a:srgbClr val="0C5AAA"/>
                </a:solidFill>
              </a:rPr>
              <a:t>conformité de conception </a:t>
            </a:r>
            <a:r>
              <a:rPr lang="fr-FR" altLang="fr-FR" sz="2400" dirty="0">
                <a:solidFill>
                  <a:srgbClr val="0C5AAA"/>
                </a:solidFill>
              </a:rPr>
              <a:t>+ conditions de stockage des filtres EN </a:t>
            </a:r>
            <a:r>
              <a:rPr lang="fr-FR" altLang="fr-FR" sz="2400" dirty="0" smtClean="0">
                <a:solidFill>
                  <a:srgbClr val="0C5AAA"/>
                </a:solidFill>
              </a:rPr>
              <a:t>12341 version 2014)</a:t>
            </a:r>
            <a:endParaRPr lang="fr-FR" altLang="fr-FR" sz="2400" dirty="0">
              <a:solidFill>
                <a:srgbClr val="0C5AAA"/>
              </a:solidFill>
            </a:endParaRPr>
          </a:p>
          <a:p>
            <a:pPr indent="-342900" algn="just">
              <a:spcBef>
                <a:spcPct val="500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Préleveur séquentiel </a:t>
            </a:r>
            <a:r>
              <a:rPr lang="fr-FR" altLang="fr-FR" sz="2400" dirty="0">
                <a:solidFill>
                  <a:srgbClr val="0C5AAA"/>
                </a:solidFill>
              </a:rPr>
              <a:t>monocanal </a:t>
            </a:r>
            <a:r>
              <a:rPr lang="fr-FR" altLang="fr-FR" sz="2400" dirty="0" smtClean="0">
                <a:solidFill>
                  <a:srgbClr val="0C5AAA"/>
                </a:solidFill>
              </a:rPr>
              <a:t>(de 5 </a:t>
            </a:r>
            <a:r>
              <a:rPr lang="fr-FR" altLang="fr-FR" sz="2400" dirty="0">
                <a:solidFill>
                  <a:srgbClr val="0C5AAA"/>
                </a:solidFill>
              </a:rPr>
              <a:t>à 50 </a:t>
            </a:r>
            <a:r>
              <a:rPr lang="fr-FR" altLang="fr-FR" sz="2400" dirty="0" smtClean="0">
                <a:solidFill>
                  <a:srgbClr val="0C5AAA"/>
                </a:solidFill>
              </a:rPr>
              <a:t>L/min soit de 0,3 </a:t>
            </a:r>
            <a:r>
              <a:rPr lang="fr-FR" altLang="fr-FR" sz="2400" dirty="0">
                <a:solidFill>
                  <a:srgbClr val="0C5AAA"/>
                </a:solidFill>
              </a:rPr>
              <a:t>à </a:t>
            </a:r>
            <a:r>
              <a:rPr lang="fr-FR" altLang="fr-FR" sz="2400" dirty="0" smtClean="0">
                <a:solidFill>
                  <a:srgbClr val="0C5AAA"/>
                </a:solidFill>
              </a:rPr>
              <a:t>3 m</a:t>
            </a:r>
            <a:r>
              <a:rPr lang="fr-FR" altLang="fr-FR" sz="2400" baseline="22000" dirty="0">
                <a:solidFill>
                  <a:srgbClr val="0C5AAA"/>
                </a:solidFill>
              </a:rPr>
              <a:t>3</a:t>
            </a:r>
            <a:r>
              <a:rPr lang="fr-FR" altLang="fr-FR" sz="2400" dirty="0" smtClean="0">
                <a:solidFill>
                  <a:srgbClr val="0C5AAA"/>
                </a:solidFill>
              </a:rPr>
              <a:t>/h) d’origine suisse (</a:t>
            </a:r>
            <a:r>
              <a:rPr lang="fr-FR" altLang="fr-FR" sz="2400" dirty="0" err="1" smtClean="0">
                <a:solidFill>
                  <a:srgbClr val="0C5AAA"/>
                </a:solidFill>
              </a:rPr>
              <a:t>Digitel</a:t>
            </a:r>
            <a:r>
              <a:rPr lang="fr-FR" altLang="fr-FR" sz="2400" dirty="0" smtClean="0">
                <a:solidFill>
                  <a:srgbClr val="0C5AAA"/>
                </a:solidFill>
              </a:rPr>
              <a:t>) </a:t>
            </a:r>
            <a:r>
              <a:rPr lang="fr-FR" altLang="fr-FR" sz="2400" dirty="0">
                <a:solidFill>
                  <a:srgbClr val="0C5AAA"/>
                </a:solidFill>
              </a:rPr>
              <a:t>et distribuée par </a:t>
            </a:r>
            <a:r>
              <a:rPr lang="fr-FR" altLang="fr-FR" sz="2400" dirty="0" err="1" smtClean="0">
                <a:solidFill>
                  <a:srgbClr val="0C5AAA"/>
                </a:solidFill>
              </a:rPr>
              <a:t>Mégatec</a:t>
            </a:r>
            <a:endParaRPr lang="fr-FR" altLang="fr-FR" sz="2400" dirty="0">
              <a:solidFill>
                <a:srgbClr val="0C5AAA"/>
              </a:solidFill>
            </a:endParaRPr>
          </a:p>
          <a:p>
            <a:pPr indent="-342900" algn="just">
              <a:spcBef>
                <a:spcPct val="500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Prix (extérieur PM</a:t>
            </a:r>
            <a:r>
              <a:rPr lang="fr-FR" altLang="fr-FR" sz="2400" baseline="-18000" dirty="0" smtClean="0">
                <a:solidFill>
                  <a:srgbClr val="0C5AAA"/>
                </a:solidFill>
              </a:rPr>
              <a:t>10</a:t>
            </a:r>
            <a:r>
              <a:rPr lang="fr-FR" altLang="fr-FR" sz="2400" dirty="0" smtClean="0">
                <a:solidFill>
                  <a:srgbClr val="0C5AAA"/>
                </a:solidFill>
              </a:rPr>
              <a:t>, 17 supports de filtre): de 17 500 € HT (version de base) </a:t>
            </a:r>
            <a:r>
              <a:rPr lang="fr-FR" altLang="fr-FR" sz="2400" dirty="0">
                <a:solidFill>
                  <a:srgbClr val="0C5AAA"/>
                </a:solidFill>
              </a:rPr>
              <a:t>à </a:t>
            </a:r>
            <a:r>
              <a:rPr lang="fr-FR" altLang="fr-FR" sz="2400" dirty="0" smtClean="0">
                <a:solidFill>
                  <a:srgbClr val="0C5AAA"/>
                </a:solidFill>
              </a:rPr>
              <a:t>22 100 </a:t>
            </a:r>
            <a:r>
              <a:rPr lang="fr-FR" altLang="fr-FR" sz="2400" dirty="0">
                <a:solidFill>
                  <a:srgbClr val="0C5AAA"/>
                </a:solidFill>
              </a:rPr>
              <a:t>€ HT </a:t>
            </a:r>
            <a:r>
              <a:rPr lang="fr-FR" altLang="fr-FR" sz="2400" dirty="0" smtClean="0">
                <a:solidFill>
                  <a:srgbClr val="0C5AAA"/>
                </a:solidFill>
              </a:rPr>
              <a:t>(climatisé/contrôle automatique débit)</a:t>
            </a:r>
            <a:endParaRPr lang="fr-FR" altLang="fr-FR" sz="2400" dirty="0">
              <a:solidFill>
                <a:srgbClr val="0C5AAA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99592" y="4725144"/>
            <a:ext cx="7776864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2400" b="1" dirty="0">
                <a:solidFill>
                  <a:srgbClr val="0C5AAA"/>
                </a:solidFill>
              </a:rPr>
              <a:t>Appareil conforme sur le plan technique </a:t>
            </a:r>
            <a:r>
              <a:rPr lang="fr-FR" altLang="fr-FR" sz="2400" b="1" dirty="0" smtClean="0">
                <a:solidFill>
                  <a:srgbClr val="0C5AAA"/>
                </a:solidFill>
              </a:rPr>
              <a:t>pour</a:t>
            </a:r>
          </a:p>
          <a:p>
            <a:pPr marL="342900" indent="-342900"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La gravimétrie </a:t>
            </a:r>
          </a:p>
          <a:p>
            <a:pPr marL="342900" indent="-342900"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Le prélèvement de PM pour analyse (métaux lourds, HAP)</a:t>
            </a:r>
            <a:endParaRPr lang="fr-FR" altLang="fr-FR" sz="2400" dirty="0">
              <a:solidFill>
                <a:srgbClr val="0C5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examen de la conformité technique du DPA 14</a:t>
            </a:r>
            <a:r>
              <a:rPr lang="fr-FR" sz="2400" i="1" dirty="0" smtClean="0"/>
              <a:t> (1)</a:t>
            </a:r>
            <a:endParaRPr lang="fr-FR" sz="240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CS « Particules en suspension » - 05/02/18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 dirty="0" smtClean="0"/>
              <a:t>Demande de VCT</a:t>
            </a:r>
            <a:endParaRPr lang="fr-FR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9513" y="830897"/>
            <a:ext cx="8712968" cy="5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 dirty="0">
                <a:solidFill>
                  <a:srgbClr val="0C5AAA"/>
                </a:solidFill>
              </a:rPr>
              <a:t>Conformité </a:t>
            </a:r>
            <a:r>
              <a:rPr lang="fr-FR" altLang="fr-FR" sz="2400" b="1" u="sng" dirty="0">
                <a:solidFill>
                  <a:srgbClr val="0C5AAA"/>
                </a:solidFill>
              </a:rPr>
              <a:t>technique</a:t>
            </a:r>
            <a:r>
              <a:rPr lang="fr-FR" altLang="fr-FR" sz="2400" b="1" dirty="0">
                <a:solidFill>
                  <a:srgbClr val="0C5AAA"/>
                </a:solidFill>
              </a:rPr>
              <a:t> selon la norme EN 12341:  </a:t>
            </a:r>
          </a:p>
          <a:p>
            <a:pPr algn="just">
              <a:spcBef>
                <a:spcPts val="1200"/>
              </a:spcBef>
            </a:pPr>
            <a:r>
              <a:rPr lang="en-US" altLang="fr-FR" sz="2400" dirty="0">
                <a:solidFill>
                  <a:srgbClr val="0C5AAA"/>
                </a:solidFill>
              </a:rPr>
              <a:t>- Conception </a:t>
            </a:r>
            <a:r>
              <a:rPr lang="en-US" altLang="fr-FR" sz="2400" dirty="0" err="1" smtClean="0">
                <a:solidFill>
                  <a:srgbClr val="0C5AAA"/>
                </a:solidFill>
              </a:rPr>
              <a:t>d’appareil</a:t>
            </a:r>
            <a:r>
              <a:rPr lang="en-US" altLang="fr-FR" sz="2400" dirty="0" smtClean="0">
                <a:solidFill>
                  <a:srgbClr val="0C5AAA"/>
                </a:solidFill>
              </a:rPr>
              <a:t> + conception </a:t>
            </a:r>
            <a:r>
              <a:rPr lang="en-US" altLang="fr-FR" sz="2400" dirty="0">
                <a:solidFill>
                  <a:srgbClr val="0C5AAA"/>
                </a:solidFill>
              </a:rPr>
              <a:t>des </a:t>
            </a:r>
            <a:r>
              <a:rPr lang="en-US" altLang="fr-FR" sz="2400" dirty="0" err="1">
                <a:solidFill>
                  <a:srgbClr val="0C5AAA"/>
                </a:solidFill>
              </a:rPr>
              <a:t>têtes</a:t>
            </a:r>
            <a:r>
              <a:rPr lang="en-US" altLang="fr-FR" sz="2400" dirty="0">
                <a:solidFill>
                  <a:srgbClr val="0C5AAA"/>
                </a:solidFill>
              </a:rPr>
              <a:t> (PM</a:t>
            </a:r>
            <a:r>
              <a:rPr lang="en-US" altLang="fr-FR" sz="2400" baseline="-25000" dirty="0">
                <a:solidFill>
                  <a:srgbClr val="0C5AAA"/>
                </a:solidFill>
              </a:rPr>
              <a:t>10</a:t>
            </a:r>
            <a:r>
              <a:rPr lang="en-US" altLang="fr-FR" sz="2400" dirty="0">
                <a:solidFill>
                  <a:srgbClr val="0C5AAA"/>
                </a:solidFill>
              </a:rPr>
              <a:t>, PM</a:t>
            </a:r>
            <a:r>
              <a:rPr lang="en-US" altLang="fr-FR" sz="2400" baseline="-25000" dirty="0">
                <a:solidFill>
                  <a:srgbClr val="0C5AAA"/>
                </a:solidFill>
              </a:rPr>
              <a:t>2.5</a:t>
            </a:r>
            <a:r>
              <a:rPr lang="en-US" altLang="fr-FR" sz="2400" dirty="0">
                <a:solidFill>
                  <a:srgbClr val="0C5AAA"/>
                </a:solidFill>
              </a:rPr>
              <a:t>)</a:t>
            </a:r>
          </a:p>
          <a:p>
            <a:pPr algn="just">
              <a:spcBef>
                <a:spcPts val="600"/>
              </a:spcBef>
            </a:pPr>
            <a:r>
              <a:rPr lang="en-US" altLang="fr-FR" sz="2400" dirty="0">
                <a:solidFill>
                  <a:srgbClr val="0C5AAA"/>
                </a:solidFill>
              </a:rPr>
              <a:t>- </a:t>
            </a:r>
            <a:r>
              <a:rPr lang="en-US" altLang="fr-FR" sz="2400" dirty="0" err="1">
                <a:solidFill>
                  <a:srgbClr val="0C5AAA"/>
                </a:solidFill>
              </a:rPr>
              <a:t>Mesure</a:t>
            </a:r>
            <a:r>
              <a:rPr lang="en-US" altLang="fr-FR" sz="2400" dirty="0">
                <a:solidFill>
                  <a:srgbClr val="0C5AAA"/>
                </a:solidFill>
              </a:rPr>
              <a:t> </a:t>
            </a:r>
            <a:r>
              <a:rPr lang="en-US" altLang="fr-FR" sz="2400" dirty="0" err="1">
                <a:solidFill>
                  <a:srgbClr val="0C5AAA"/>
                </a:solidFill>
              </a:rPr>
              <a:t>T</a:t>
            </a:r>
            <a:r>
              <a:rPr lang="en-US" altLang="fr-FR" sz="2400" baseline="-25000" dirty="0" err="1">
                <a:solidFill>
                  <a:srgbClr val="0C5AAA"/>
                </a:solidFill>
              </a:rPr>
              <a:t>filtre</a:t>
            </a:r>
            <a:r>
              <a:rPr lang="en-US" altLang="fr-FR" sz="2400" dirty="0">
                <a:solidFill>
                  <a:srgbClr val="0C5AAA"/>
                </a:solidFill>
              </a:rPr>
              <a:t> pendant le </a:t>
            </a:r>
            <a:r>
              <a:rPr lang="en-US" altLang="fr-FR" sz="2400" dirty="0" err="1">
                <a:solidFill>
                  <a:srgbClr val="0C5AAA"/>
                </a:solidFill>
              </a:rPr>
              <a:t>prélèvement</a:t>
            </a:r>
            <a:endParaRPr lang="en-US" altLang="fr-FR" sz="2400" dirty="0">
              <a:solidFill>
                <a:srgbClr val="0C5AAA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altLang="fr-FR" sz="2400" dirty="0">
                <a:solidFill>
                  <a:srgbClr val="0C5AAA"/>
                </a:solidFill>
              </a:rPr>
              <a:t>- Surface de filtration</a:t>
            </a:r>
          </a:p>
          <a:p>
            <a:pPr algn="just">
              <a:spcBef>
                <a:spcPts val="600"/>
              </a:spcBef>
            </a:pPr>
            <a:r>
              <a:rPr lang="en-US" altLang="fr-FR" sz="2400" dirty="0">
                <a:solidFill>
                  <a:srgbClr val="0C5AAA"/>
                </a:solidFill>
              </a:rPr>
              <a:t>- </a:t>
            </a:r>
            <a:r>
              <a:rPr lang="en-US" altLang="fr-FR" sz="2400" dirty="0" err="1">
                <a:solidFill>
                  <a:srgbClr val="0C5AAA"/>
                </a:solidFill>
              </a:rPr>
              <a:t>Justesse</a:t>
            </a:r>
            <a:r>
              <a:rPr lang="en-US" altLang="fr-FR" sz="2400" dirty="0">
                <a:solidFill>
                  <a:srgbClr val="0C5AAA"/>
                </a:solidFill>
              </a:rPr>
              <a:t> et </a:t>
            </a:r>
            <a:r>
              <a:rPr lang="en-US" altLang="fr-FR" sz="2400" dirty="0" err="1">
                <a:solidFill>
                  <a:srgbClr val="0C5AAA"/>
                </a:solidFill>
              </a:rPr>
              <a:t>stabilité</a:t>
            </a:r>
            <a:r>
              <a:rPr lang="en-US" altLang="fr-FR" sz="2400" dirty="0">
                <a:solidFill>
                  <a:srgbClr val="0C5AAA"/>
                </a:solidFill>
              </a:rPr>
              <a:t> du </a:t>
            </a:r>
            <a:r>
              <a:rPr lang="en-US" altLang="fr-FR" sz="2400" dirty="0" err="1">
                <a:solidFill>
                  <a:srgbClr val="0C5AAA"/>
                </a:solidFill>
              </a:rPr>
              <a:t>débit</a:t>
            </a:r>
            <a:endParaRPr lang="en-US" altLang="fr-FR" sz="2400" dirty="0">
              <a:solidFill>
                <a:srgbClr val="0C5AAA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altLang="fr-FR" sz="2400" dirty="0">
                <a:solidFill>
                  <a:srgbClr val="0C5AAA"/>
                </a:solidFill>
              </a:rPr>
              <a:t>- Incertitude des </a:t>
            </a:r>
            <a:r>
              <a:rPr lang="en-US" altLang="fr-FR" sz="2400" dirty="0" err="1">
                <a:solidFill>
                  <a:srgbClr val="0C5AAA"/>
                </a:solidFill>
              </a:rPr>
              <a:t>capteurs</a:t>
            </a:r>
            <a:r>
              <a:rPr lang="en-US" altLang="fr-FR" sz="2400" dirty="0">
                <a:solidFill>
                  <a:srgbClr val="0C5AAA"/>
                </a:solidFill>
              </a:rPr>
              <a:t> (P, T) et de la </a:t>
            </a:r>
            <a:r>
              <a:rPr lang="en-US" altLang="fr-FR" sz="2400" dirty="0" err="1">
                <a:solidFill>
                  <a:srgbClr val="0C5AAA"/>
                </a:solidFill>
              </a:rPr>
              <a:t>mesure</a:t>
            </a:r>
            <a:r>
              <a:rPr lang="en-US" altLang="fr-FR" sz="2400" dirty="0">
                <a:solidFill>
                  <a:srgbClr val="0C5AAA"/>
                </a:solidFill>
              </a:rPr>
              <a:t> de temps de </a:t>
            </a:r>
            <a:r>
              <a:rPr lang="en-US" altLang="fr-FR" sz="2400" dirty="0" err="1">
                <a:solidFill>
                  <a:srgbClr val="0C5AAA"/>
                </a:solidFill>
              </a:rPr>
              <a:t>prélèvement</a:t>
            </a:r>
            <a:endParaRPr lang="en-US" altLang="fr-FR" sz="2400" dirty="0">
              <a:solidFill>
                <a:srgbClr val="0C5AAA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altLang="fr-FR" sz="2400" dirty="0">
                <a:solidFill>
                  <a:srgbClr val="0C5AAA"/>
                </a:solidFill>
              </a:rPr>
              <a:t>- </a:t>
            </a:r>
            <a:r>
              <a:rPr lang="en-US" altLang="fr-FR" sz="2400" dirty="0" err="1">
                <a:solidFill>
                  <a:srgbClr val="0C5AAA"/>
                </a:solidFill>
              </a:rPr>
              <a:t>Etanchéité</a:t>
            </a:r>
            <a:r>
              <a:rPr lang="en-US" altLang="fr-FR" sz="2400" dirty="0">
                <a:solidFill>
                  <a:srgbClr val="0C5AAA"/>
                </a:solidFill>
              </a:rPr>
              <a:t> du circuit </a:t>
            </a:r>
            <a:r>
              <a:rPr lang="en-US" altLang="fr-FR" sz="2400" dirty="0" err="1">
                <a:solidFill>
                  <a:srgbClr val="0C5AAA"/>
                </a:solidFill>
              </a:rPr>
              <a:t>fluidique</a:t>
            </a:r>
            <a:endParaRPr lang="en-US" altLang="fr-FR" sz="2400" dirty="0">
              <a:solidFill>
                <a:srgbClr val="0C5AAA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altLang="fr-FR" sz="2400" dirty="0">
                <a:solidFill>
                  <a:srgbClr val="0C5AAA"/>
                </a:solidFill>
              </a:rPr>
              <a:t>- </a:t>
            </a:r>
            <a:r>
              <a:rPr lang="en-US" altLang="fr-FR" sz="2400" dirty="0" err="1">
                <a:solidFill>
                  <a:srgbClr val="0C5AAA"/>
                </a:solidFill>
              </a:rPr>
              <a:t>Mesure</a:t>
            </a:r>
            <a:r>
              <a:rPr lang="en-US" altLang="fr-FR" sz="2400" dirty="0">
                <a:solidFill>
                  <a:srgbClr val="0C5AAA"/>
                </a:solidFill>
              </a:rPr>
              <a:t> </a:t>
            </a:r>
            <a:r>
              <a:rPr lang="en-US" altLang="fr-FR" sz="2400" dirty="0" err="1">
                <a:solidFill>
                  <a:srgbClr val="0C5AAA"/>
                </a:solidFill>
              </a:rPr>
              <a:t>T</a:t>
            </a:r>
            <a:r>
              <a:rPr lang="en-US" altLang="fr-FR" sz="2400" baseline="-25000" dirty="0" err="1">
                <a:solidFill>
                  <a:srgbClr val="0C5AAA"/>
                </a:solidFill>
              </a:rPr>
              <a:t>stockage</a:t>
            </a:r>
            <a:r>
              <a:rPr lang="en-US" altLang="fr-FR" sz="2400" dirty="0">
                <a:solidFill>
                  <a:srgbClr val="0C5AAA"/>
                </a:solidFill>
              </a:rPr>
              <a:t> des </a:t>
            </a:r>
            <a:r>
              <a:rPr lang="en-US" altLang="fr-FR" sz="2400" dirty="0" err="1">
                <a:solidFill>
                  <a:srgbClr val="0C5AAA"/>
                </a:solidFill>
              </a:rPr>
              <a:t>filtres</a:t>
            </a:r>
            <a:r>
              <a:rPr lang="en-US" altLang="fr-FR" sz="2400" dirty="0">
                <a:solidFill>
                  <a:srgbClr val="0C5AAA"/>
                </a:solidFill>
              </a:rPr>
              <a:t> après </a:t>
            </a:r>
            <a:r>
              <a:rPr lang="en-US" altLang="fr-FR" sz="2400" dirty="0" err="1">
                <a:solidFill>
                  <a:srgbClr val="0C5AAA"/>
                </a:solidFill>
              </a:rPr>
              <a:t>prélèvement</a:t>
            </a:r>
            <a:endParaRPr lang="en-US" altLang="fr-FR" sz="2400" dirty="0">
              <a:solidFill>
                <a:srgbClr val="0C5AAA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altLang="fr-FR" sz="2400" dirty="0">
                <a:solidFill>
                  <a:srgbClr val="0C5AAA"/>
                </a:solidFill>
              </a:rPr>
              <a:t>- </a:t>
            </a:r>
            <a:r>
              <a:rPr lang="en-US" altLang="fr-FR" sz="2400" dirty="0" err="1">
                <a:solidFill>
                  <a:srgbClr val="0C5AAA"/>
                </a:solidFill>
              </a:rPr>
              <a:t>Enregistrement</a:t>
            </a:r>
            <a:r>
              <a:rPr lang="en-US" altLang="fr-FR" sz="2400" dirty="0">
                <a:solidFill>
                  <a:srgbClr val="0C5AAA"/>
                </a:solidFill>
              </a:rPr>
              <a:t> des </a:t>
            </a:r>
            <a:r>
              <a:rPr lang="en-US" altLang="fr-FR" sz="2400" dirty="0" err="1">
                <a:solidFill>
                  <a:srgbClr val="0C5AAA"/>
                </a:solidFill>
              </a:rPr>
              <a:t>paramètres</a:t>
            </a:r>
            <a:r>
              <a:rPr lang="en-US" altLang="fr-FR" sz="2400" dirty="0">
                <a:solidFill>
                  <a:srgbClr val="0C5AAA"/>
                </a:solidFill>
              </a:rPr>
              <a:t> </a:t>
            </a:r>
            <a:r>
              <a:rPr lang="en-US" altLang="fr-FR" sz="2400" dirty="0" err="1">
                <a:solidFill>
                  <a:srgbClr val="0C5AAA"/>
                </a:solidFill>
              </a:rPr>
              <a:t>opérationnels</a:t>
            </a:r>
            <a:endParaRPr lang="en-US" altLang="fr-FR" sz="2400" dirty="0">
              <a:solidFill>
                <a:srgbClr val="0C5AAA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altLang="fr-FR" sz="2400" dirty="0">
                <a:solidFill>
                  <a:srgbClr val="0C5AAA"/>
                </a:solidFill>
              </a:rPr>
              <a:t>- </a:t>
            </a:r>
            <a:r>
              <a:rPr lang="en-US" altLang="fr-FR" sz="2400" dirty="0" err="1">
                <a:solidFill>
                  <a:srgbClr val="0C5AAA"/>
                </a:solidFill>
              </a:rPr>
              <a:t>Effet</a:t>
            </a:r>
            <a:r>
              <a:rPr lang="en-US" altLang="fr-FR" sz="2400" dirty="0">
                <a:solidFill>
                  <a:srgbClr val="0C5AAA"/>
                </a:solidFill>
              </a:rPr>
              <a:t> de </a:t>
            </a:r>
            <a:r>
              <a:rPr lang="en-US" altLang="fr-FR" sz="2400" dirty="0" err="1">
                <a:solidFill>
                  <a:srgbClr val="0C5AAA"/>
                </a:solidFill>
              </a:rPr>
              <a:t>coupure</a:t>
            </a:r>
            <a:r>
              <a:rPr lang="en-US" altLang="fr-FR" sz="2400" dirty="0">
                <a:solidFill>
                  <a:srgbClr val="0C5AAA"/>
                </a:solidFill>
              </a:rPr>
              <a:t> </a:t>
            </a:r>
            <a:r>
              <a:rPr lang="en-US" altLang="fr-FR" sz="2400" dirty="0" err="1">
                <a:solidFill>
                  <a:srgbClr val="0C5AAA"/>
                </a:solidFill>
              </a:rPr>
              <a:t>d’alimentation</a:t>
            </a:r>
            <a:endParaRPr lang="en-US" altLang="fr-FR" sz="2400" dirty="0">
              <a:solidFill>
                <a:srgbClr val="0C5AAA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altLang="fr-FR" sz="2400" dirty="0">
                <a:solidFill>
                  <a:srgbClr val="0C5AAA"/>
                </a:solidFill>
              </a:rPr>
              <a:t>- </a:t>
            </a:r>
            <a:r>
              <a:rPr lang="en-US" altLang="fr-FR" sz="2400" dirty="0" err="1">
                <a:solidFill>
                  <a:srgbClr val="0C5AAA"/>
                </a:solidFill>
              </a:rPr>
              <a:t>Effet</a:t>
            </a:r>
            <a:r>
              <a:rPr lang="en-US" altLang="fr-FR" sz="2400" dirty="0">
                <a:solidFill>
                  <a:srgbClr val="0C5AAA"/>
                </a:solidFill>
              </a:rPr>
              <a:t> de </a:t>
            </a:r>
            <a:r>
              <a:rPr lang="en-US" altLang="fr-FR" sz="2400" dirty="0" err="1">
                <a:solidFill>
                  <a:srgbClr val="0C5AAA"/>
                </a:solidFill>
              </a:rPr>
              <a:t>perte</a:t>
            </a:r>
            <a:r>
              <a:rPr lang="en-US" altLang="fr-FR" sz="2400" dirty="0">
                <a:solidFill>
                  <a:srgbClr val="0C5AAA"/>
                </a:solidFill>
              </a:rPr>
              <a:t> de charge sur </a:t>
            </a:r>
            <a:r>
              <a:rPr lang="en-US" altLang="fr-FR" sz="2400" dirty="0" err="1">
                <a:solidFill>
                  <a:srgbClr val="0C5AAA"/>
                </a:solidFill>
              </a:rPr>
              <a:t>filtre</a:t>
            </a:r>
            <a:r>
              <a:rPr lang="en-US" altLang="fr-FR" sz="2400" dirty="0">
                <a:solidFill>
                  <a:srgbClr val="0C5AAA"/>
                </a:solidFill>
              </a:rPr>
              <a:t> (</a:t>
            </a:r>
            <a:r>
              <a:rPr lang="en-US" altLang="fr-FR" sz="2400" dirty="0" err="1">
                <a:solidFill>
                  <a:srgbClr val="0C5AAA"/>
                </a:solidFill>
              </a:rPr>
              <a:t>arrêt</a:t>
            </a:r>
            <a:r>
              <a:rPr lang="en-US" altLang="fr-FR" sz="2400" dirty="0">
                <a:solidFill>
                  <a:srgbClr val="0C5AAA"/>
                </a:solidFill>
              </a:rPr>
              <a:t> du </a:t>
            </a:r>
            <a:r>
              <a:rPr lang="en-US" altLang="fr-FR" sz="2400" dirty="0" err="1">
                <a:solidFill>
                  <a:srgbClr val="0C5AAA"/>
                </a:solidFill>
              </a:rPr>
              <a:t>prélèvement</a:t>
            </a:r>
            <a:r>
              <a:rPr lang="en-US" altLang="fr-FR" sz="2400" dirty="0">
                <a:solidFill>
                  <a:srgbClr val="0C5AAA"/>
                </a:solidFill>
              </a:rPr>
              <a:t>)</a:t>
            </a:r>
            <a:endParaRPr lang="fr-FR" altLang="fr-FR" sz="2400" dirty="0">
              <a:solidFill>
                <a:srgbClr val="0C5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examen de la conformité technique du DPA 14</a:t>
            </a:r>
            <a:r>
              <a:rPr lang="fr-FR" sz="2400" i="1" dirty="0" smtClean="0"/>
              <a:t> (2)</a:t>
            </a:r>
            <a:endParaRPr lang="fr-FR" sz="240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CS « Particules en suspension » - 05/02/18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 dirty="0" smtClean="0"/>
              <a:t>Demande de VCT</a:t>
            </a:r>
            <a:endParaRPr lang="fr-FR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9513" y="735087"/>
            <a:ext cx="8712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 dirty="0">
                <a:solidFill>
                  <a:srgbClr val="0C5AAA"/>
                </a:solidFill>
              </a:rPr>
              <a:t>Conformité </a:t>
            </a:r>
            <a:r>
              <a:rPr lang="fr-FR" altLang="fr-FR" sz="2400" b="1" u="sng" dirty="0">
                <a:solidFill>
                  <a:srgbClr val="0C5AAA"/>
                </a:solidFill>
              </a:rPr>
              <a:t>technique</a:t>
            </a:r>
            <a:r>
              <a:rPr lang="fr-FR" altLang="fr-FR" sz="2400" b="1" dirty="0">
                <a:solidFill>
                  <a:srgbClr val="0C5AAA"/>
                </a:solidFill>
              </a:rPr>
              <a:t> selon la norme EN 12341</a:t>
            </a:r>
            <a:r>
              <a:rPr lang="fr-FR" altLang="fr-FR" sz="2400" b="1" dirty="0" smtClean="0">
                <a:solidFill>
                  <a:srgbClr val="0C5AAA"/>
                </a:solidFill>
              </a:rPr>
              <a:t>:</a:t>
            </a:r>
            <a:endParaRPr lang="fr-FR" altLang="fr-FR" sz="2400" dirty="0">
              <a:solidFill>
                <a:srgbClr val="0C5AAA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7"/>
            <a:ext cx="3770184" cy="358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22" y="5157192"/>
            <a:ext cx="201187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7"/>
            <a:ext cx="4844075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7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CS « Particules en suspension » - 05/02/18</a:t>
            </a:r>
            <a:endParaRPr lang="fr-FR" dirty="0"/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 dirty="0" smtClean="0"/>
              <a:t>Demande de VCT</a:t>
            </a:r>
            <a:endParaRPr lang="fr-FR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2051720" y="116632"/>
            <a:ext cx="649106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/>
              <a:t>examen de la conformité technique du DPA 14</a:t>
            </a:r>
            <a:r>
              <a:rPr lang="fr-FR" sz="2400" i="1" dirty="0" smtClean="0"/>
              <a:t> (3)</a:t>
            </a:r>
            <a:endParaRPr lang="fr-FR" sz="2400" i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009" y="764704"/>
            <a:ext cx="9036495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altLang="fr-FR" sz="2400" b="1" u="sng" dirty="0" smtClean="0">
                <a:solidFill>
                  <a:srgbClr val="0C5AAA"/>
                </a:solidFill>
              </a:rPr>
              <a:t>Informations techniques:  </a:t>
            </a:r>
            <a:endParaRPr lang="fr-FR" altLang="fr-FR" sz="2400" b="1" u="sng" dirty="0">
              <a:solidFill>
                <a:srgbClr val="0C5AAA"/>
              </a:solidFill>
            </a:endParaRP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fr-FR" altLang="fr-FR" sz="2400" dirty="0">
                <a:solidFill>
                  <a:srgbClr val="0C5AAA"/>
                </a:solidFill>
              </a:rPr>
              <a:t> </a:t>
            </a:r>
            <a:r>
              <a:rPr lang="fr-FR" altLang="fr-FR" sz="2400" dirty="0" smtClean="0">
                <a:solidFill>
                  <a:srgbClr val="0C5AAA"/>
                </a:solidFill>
              </a:rPr>
              <a:t>poids et dimensions (H x L x P en mm):  </a:t>
            </a:r>
          </a:p>
          <a:p>
            <a:pPr marL="355600" algn="just">
              <a:spcBef>
                <a:spcPts val="600"/>
              </a:spcBef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 </a:t>
            </a:r>
            <a:r>
              <a:rPr lang="fr-FR" altLang="fr-FR" sz="2400" dirty="0" smtClean="0">
                <a:solidFill>
                  <a:srgbClr val="0C5AAA"/>
                </a:solidFill>
              </a:rPr>
              <a:t>45 kg</a:t>
            </a:r>
            <a:r>
              <a:rPr lang="fr-FR" altLang="fr-FR" sz="2400" dirty="0">
                <a:solidFill>
                  <a:srgbClr val="0C5AAA"/>
                </a:solidFill>
              </a:rPr>
              <a:t>, </a:t>
            </a:r>
            <a:r>
              <a:rPr lang="fr-FR" altLang="fr-FR" sz="2400" dirty="0" smtClean="0">
                <a:solidFill>
                  <a:srgbClr val="0C5AAA"/>
                </a:solidFill>
              </a:rPr>
              <a:t>1000 x 526 x 235 en version coffret extérieur</a:t>
            </a:r>
          </a:p>
          <a:p>
            <a:pPr marL="355600" algn="just">
              <a:spcBef>
                <a:spcPts val="600"/>
              </a:spcBef>
            </a:pP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 </a:t>
            </a:r>
            <a:r>
              <a:rPr lang="fr-FR" altLang="fr-FR" sz="2400" dirty="0" smtClean="0">
                <a:solidFill>
                  <a:srgbClr val="0C5AAA"/>
                </a:solidFill>
              </a:rPr>
              <a:t>32 kg</a:t>
            </a:r>
            <a:r>
              <a:rPr lang="fr-FR" altLang="fr-FR" sz="2400" dirty="0">
                <a:solidFill>
                  <a:srgbClr val="0C5AAA"/>
                </a:solidFill>
              </a:rPr>
              <a:t>, </a:t>
            </a:r>
            <a:r>
              <a:rPr lang="fr-FR" altLang="fr-FR" sz="2400" dirty="0" smtClean="0">
                <a:solidFill>
                  <a:srgbClr val="0C5AAA"/>
                </a:solidFill>
              </a:rPr>
              <a:t>922 </a:t>
            </a:r>
            <a:r>
              <a:rPr lang="fr-FR" altLang="fr-FR" sz="2400" dirty="0">
                <a:solidFill>
                  <a:srgbClr val="0C5AAA"/>
                </a:solidFill>
              </a:rPr>
              <a:t>x </a:t>
            </a:r>
            <a:r>
              <a:rPr lang="fr-FR" altLang="fr-FR" sz="2400" dirty="0" smtClean="0">
                <a:solidFill>
                  <a:srgbClr val="0C5AAA"/>
                </a:solidFill>
              </a:rPr>
              <a:t>448 </a:t>
            </a:r>
            <a:r>
              <a:rPr lang="fr-FR" altLang="fr-FR" sz="2400" dirty="0">
                <a:solidFill>
                  <a:srgbClr val="0C5AAA"/>
                </a:solidFill>
              </a:rPr>
              <a:t>x </a:t>
            </a:r>
            <a:r>
              <a:rPr lang="fr-FR" altLang="fr-FR" sz="2400" dirty="0" smtClean="0">
                <a:solidFill>
                  <a:srgbClr val="0C5AAA"/>
                </a:solidFill>
              </a:rPr>
              <a:t>204 </a:t>
            </a:r>
            <a:r>
              <a:rPr lang="fr-FR" altLang="fr-FR" sz="2400" dirty="0">
                <a:solidFill>
                  <a:srgbClr val="0C5AAA"/>
                </a:solidFill>
              </a:rPr>
              <a:t>en </a:t>
            </a:r>
            <a:r>
              <a:rPr lang="fr-FR" altLang="fr-FR" sz="2400" dirty="0" smtClean="0">
                <a:solidFill>
                  <a:srgbClr val="0C5AAA"/>
                </a:solidFill>
              </a:rPr>
              <a:t>version intérieur station</a:t>
            </a:r>
          </a:p>
          <a:p>
            <a:pPr indent="-342900"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Tube d’adduction de 70 cm en standard (250 € HT le mètre)</a:t>
            </a:r>
          </a:p>
          <a:p>
            <a:pPr indent="-342900"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possibilité d’ajouter un module </a:t>
            </a:r>
            <a:r>
              <a:rPr lang="fr-FR" altLang="fr-FR" sz="2400" dirty="0">
                <a:solidFill>
                  <a:srgbClr val="0C5AAA"/>
                </a:solidFill>
              </a:rPr>
              <a:t>de refroidissement </a:t>
            </a:r>
            <a:r>
              <a:rPr lang="fr-FR" altLang="fr-FR" sz="2400" dirty="0" smtClean="0">
                <a:solidFill>
                  <a:srgbClr val="0C5AAA"/>
                </a:solidFill>
              </a:rPr>
              <a:t>(3650 </a:t>
            </a:r>
            <a:r>
              <a:rPr lang="fr-FR" altLang="fr-FR" sz="2400" dirty="0">
                <a:solidFill>
                  <a:srgbClr val="0C5AAA"/>
                </a:solidFill>
              </a:rPr>
              <a:t>€ HT</a:t>
            </a:r>
            <a:r>
              <a:rPr lang="fr-FR" altLang="fr-FR" sz="2400" dirty="0" smtClean="0">
                <a:solidFill>
                  <a:srgbClr val="0C5AAA"/>
                </a:solidFill>
              </a:rPr>
              <a:t>) pouvant refroidir jusqu’à 10°C la zone de stockage</a:t>
            </a:r>
          </a:p>
          <a:p>
            <a:pPr indent="-342900"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Possibilité d’ajouter un système de vérification du débit (940 € HT)</a:t>
            </a:r>
          </a:p>
          <a:p>
            <a:pPr indent="-342900"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capacité </a:t>
            </a:r>
            <a:r>
              <a:rPr lang="fr-FR" altLang="fr-FR" sz="2400" dirty="0">
                <a:solidFill>
                  <a:srgbClr val="0C5AAA"/>
                </a:solidFill>
              </a:rPr>
              <a:t>30 supports de </a:t>
            </a:r>
            <a:r>
              <a:rPr lang="fr-FR" altLang="fr-FR" sz="2400" dirty="0" smtClean="0">
                <a:solidFill>
                  <a:srgbClr val="0C5AAA"/>
                </a:solidFill>
              </a:rPr>
              <a:t>filtres, 24 </a:t>
            </a:r>
            <a:r>
              <a:rPr lang="fr-FR" altLang="fr-FR" sz="2400" dirty="0">
                <a:solidFill>
                  <a:srgbClr val="0C5AAA"/>
                </a:solidFill>
              </a:rPr>
              <a:t>avec </a:t>
            </a:r>
            <a:r>
              <a:rPr lang="fr-FR" altLang="fr-FR" sz="2400" dirty="0" smtClean="0">
                <a:solidFill>
                  <a:srgbClr val="0C5AAA"/>
                </a:solidFill>
              </a:rPr>
              <a:t>climatisation (50 € HT/support) </a:t>
            </a:r>
          </a:p>
          <a:p>
            <a:pPr indent="-342900"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Différentes têtes proposées (PM</a:t>
            </a:r>
            <a:r>
              <a:rPr lang="fr-FR" altLang="fr-FR" sz="2400" baseline="-25000" dirty="0" smtClean="0">
                <a:solidFill>
                  <a:srgbClr val="0C5AAA"/>
                </a:solidFill>
              </a:rPr>
              <a:t>10</a:t>
            </a:r>
            <a:r>
              <a:rPr lang="fr-FR" altLang="fr-FR" sz="2400" dirty="0" smtClean="0">
                <a:solidFill>
                  <a:srgbClr val="0C5AAA"/>
                </a:solidFill>
              </a:rPr>
              <a:t>, PM</a:t>
            </a:r>
            <a:r>
              <a:rPr lang="fr-FR" altLang="fr-FR" sz="2400" baseline="-25000" dirty="0" smtClean="0">
                <a:solidFill>
                  <a:srgbClr val="0C5AAA"/>
                </a:solidFill>
              </a:rPr>
              <a:t>2.5</a:t>
            </a:r>
            <a:r>
              <a:rPr lang="fr-FR" altLang="fr-FR" sz="2400" dirty="0" smtClean="0">
                <a:solidFill>
                  <a:srgbClr val="0C5AAA"/>
                </a:solidFill>
              </a:rPr>
              <a:t>, PM</a:t>
            </a:r>
            <a:r>
              <a:rPr lang="fr-FR" altLang="fr-FR" sz="2400" baseline="-25000" dirty="0" smtClean="0">
                <a:solidFill>
                  <a:srgbClr val="0C5AAA"/>
                </a:solidFill>
              </a:rPr>
              <a:t>1</a:t>
            </a:r>
            <a:r>
              <a:rPr lang="fr-FR" altLang="fr-FR" sz="2400" dirty="0" smtClean="0">
                <a:solidFill>
                  <a:srgbClr val="0C5AAA"/>
                </a:solidFill>
              </a:rPr>
              <a:t>, TSP)</a:t>
            </a:r>
          </a:p>
          <a:p>
            <a:pPr indent="-342900"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Bruit </a:t>
            </a:r>
            <a:r>
              <a:rPr lang="fr-FR" altLang="fr-FR" sz="2400" dirty="0">
                <a:solidFill>
                  <a:srgbClr val="0C5AAA"/>
                </a:solidFill>
              </a:rPr>
              <a:t>réduit </a:t>
            </a:r>
            <a:r>
              <a:rPr lang="fr-FR" altLang="fr-FR" sz="2400" dirty="0" smtClean="0">
                <a:solidFill>
                  <a:srgbClr val="0C5AAA"/>
                </a:solidFill>
              </a:rPr>
              <a:t>(moins </a:t>
            </a:r>
            <a:r>
              <a:rPr lang="fr-FR" altLang="fr-FR" sz="2400" dirty="0">
                <a:solidFill>
                  <a:srgbClr val="0C5AAA"/>
                </a:solidFill>
              </a:rPr>
              <a:t>de </a:t>
            </a:r>
            <a:r>
              <a:rPr lang="fr-FR" altLang="fr-FR" sz="2400" dirty="0" smtClean="0">
                <a:solidFill>
                  <a:srgbClr val="0C5AAA"/>
                </a:solidFill>
              </a:rPr>
              <a:t>38 dB </a:t>
            </a:r>
            <a:r>
              <a:rPr lang="fr-FR" altLang="fr-FR" sz="2400" dirty="0">
                <a:solidFill>
                  <a:srgbClr val="0C5AAA"/>
                </a:solidFill>
              </a:rPr>
              <a:t>à 8 </a:t>
            </a:r>
            <a:r>
              <a:rPr lang="fr-FR" altLang="fr-FR" sz="2400" dirty="0" smtClean="0">
                <a:solidFill>
                  <a:srgbClr val="0C5AAA"/>
                </a:solidFill>
              </a:rPr>
              <a:t>m)</a:t>
            </a:r>
          </a:p>
          <a:p>
            <a:pPr indent="-342900"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Stockage données en interne (16 Mo) ou clé USB</a:t>
            </a:r>
            <a:endParaRPr lang="fr-FR" altLang="fr-FR" sz="2400" dirty="0">
              <a:solidFill>
                <a:srgbClr val="0C5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CS « Particules en suspension » - 05/02/18</a:t>
            </a:r>
            <a:endParaRPr lang="fr-FR" dirty="0"/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 dirty="0" smtClean="0"/>
              <a:t>Demande de VCT</a:t>
            </a:r>
            <a:endParaRPr lang="fr-FR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2051720" y="116632"/>
            <a:ext cx="649106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/>
              <a:t>examen de la conformité technique du DPA 14</a:t>
            </a:r>
            <a:r>
              <a:rPr lang="fr-FR" sz="2400" i="1" dirty="0" smtClean="0"/>
              <a:t> (4)</a:t>
            </a:r>
            <a:endParaRPr lang="fr-FR" sz="2400" i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9938" y="836712"/>
            <a:ext cx="9036495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altLang="fr-FR" sz="2400" b="1" u="sng" dirty="0" smtClean="0">
                <a:solidFill>
                  <a:srgbClr val="0C5AAA"/>
                </a:solidFill>
              </a:rPr>
              <a:t>Version de software:</a:t>
            </a:r>
            <a:r>
              <a:rPr lang="fr-FR" altLang="fr-FR" sz="2400" dirty="0" smtClean="0">
                <a:solidFill>
                  <a:srgbClr val="0C5AAA"/>
                </a:solidFill>
              </a:rPr>
              <a:t> LVs32</a:t>
            </a:r>
            <a:endParaRPr lang="fr-FR" altLang="fr-FR" sz="2400" b="1" u="sng" dirty="0" smtClean="0">
              <a:solidFill>
                <a:srgbClr val="0C5AAA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fr-FR" altLang="fr-FR" sz="2400" b="1" u="sng" dirty="0" smtClean="0">
                <a:solidFill>
                  <a:srgbClr val="0C5AAA"/>
                </a:solidFill>
              </a:rPr>
              <a:t>Consommation </a:t>
            </a:r>
            <a:r>
              <a:rPr lang="fr-FR" altLang="fr-FR" sz="2400" b="1" u="sng" dirty="0" smtClean="0">
                <a:solidFill>
                  <a:srgbClr val="0C5AAA"/>
                </a:solidFill>
              </a:rPr>
              <a:t>énergétique:</a:t>
            </a:r>
            <a:r>
              <a:rPr lang="fr-FR" altLang="fr-FR" sz="2400" dirty="0" smtClean="0">
                <a:solidFill>
                  <a:srgbClr val="0C5AAA"/>
                </a:solidFill>
              </a:rPr>
              <a:t> 90 W</a:t>
            </a:r>
          </a:p>
          <a:p>
            <a:pPr algn="just">
              <a:spcBef>
                <a:spcPct val="50000"/>
              </a:spcBef>
            </a:pPr>
            <a:r>
              <a:rPr lang="fr-FR" altLang="fr-FR" sz="2400" b="1" u="sng" dirty="0" smtClean="0">
                <a:solidFill>
                  <a:srgbClr val="0C5AAA"/>
                </a:solidFill>
              </a:rPr>
              <a:t>Pièces </a:t>
            </a:r>
            <a:r>
              <a:rPr lang="fr-FR" altLang="fr-FR" sz="2400" b="1" u="sng" dirty="0">
                <a:solidFill>
                  <a:srgbClr val="0C5AAA"/>
                </a:solidFill>
              </a:rPr>
              <a:t>détachées &amp; </a:t>
            </a:r>
            <a:r>
              <a:rPr lang="fr-FR" altLang="fr-FR" sz="2400" b="1" u="sng" dirty="0" smtClean="0">
                <a:solidFill>
                  <a:srgbClr val="0C5AAA"/>
                </a:solidFill>
              </a:rPr>
              <a:t>consommables:  </a:t>
            </a:r>
            <a:endParaRPr lang="fr-FR" altLang="fr-FR" sz="2400" b="1" u="sng" dirty="0">
              <a:solidFill>
                <a:srgbClr val="0C5AAA"/>
              </a:solidFill>
            </a:endParaRP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fr-FR" altLang="fr-FR" sz="2400" dirty="0">
                <a:solidFill>
                  <a:srgbClr val="0C5AAA"/>
                </a:solidFill>
              </a:rPr>
              <a:t> </a:t>
            </a:r>
            <a:r>
              <a:rPr lang="fr-FR" altLang="fr-FR" sz="2400" dirty="0" smtClean="0">
                <a:solidFill>
                  <a:srgbClr val="0C5AAA"/>
                </a:solidFill>
              </a:rPr>
              <a:t>tête de prélèvement:  </a:t>
            </a:r>
          </a:p>
          <a:p>
            <a:pPr algn="ctr">
              <a:spcBef>
                <a:spcPts val="600"/>
              </a:spcBef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 </a:t>
            </a:r>
            <a:r>
              <a:rPr lang="fr-FR" altLang="fr-FR" sz="2400" dirty="0">
                <a:solidFill>
                  <a:srgbClr val="0C5AAA"/>
                </a:solidFill>
              </a:rPr>
              <a:t>PM</a:t>
            </a:r>
            <a:r>
              <a:rPr lang="fr-FR" altLang="fr-FR" sz="2400" baseline="-25000" dirty="0">
                <a:solidFill>
                  <a:srgbClr val="0C5AAA"/>
                </a:solidFill>
              </a:rPr>
              <a:t>1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: de 800 à 1560 € HT		 </a:t>
            </a:r>
            <a:r>
              <a:rPr lang="fr-FR" altLang="fr-FR" sz="2400" dirty="0" smtClean="0">
                <a:solidFill>
                  <a:srgbClr val="0C5AAA"/>
                </a:solidFill>
              </a:rPr>
              <a:t>PM</a:t>
            </a:r>
            <a:r>
              <a:rPr lang="fr-FR" altLang="fr-FR" sz="2400" baseline="-25000" dirty="0" smtClean="0">
                <a:solidFill>
                  <a:srgbClr val="0C5AAA"/>
                </a:solidFill>
              </a:rPr>
              <a:t>2.5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: de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570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à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1310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€ HT</a:t>
            </a:r>
            <a:endParaRPr lang="fr-FR" altLang="fr-FR" sz="2400" dirty="0" smtClean="0">
              <a:solidFill>
                <a:srgbClr val="0C5AAA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 </a:t>
            </a:r>
            <a:r>
              <a:rPr lang="fr-FR" altLang="fr-FR" sz="2400" dirty="0" smtClean="0">
                <a:solidFill>
                  <a:srgbClr val="0C5AAA"/>
                </a:solidFill>
              </a:rPr>
              <a:t>PM</a:t>
            </a:r>
            <a:r>
              <a:rPr lang="fr-FR" altLang="fr-FR" sz="2400" baseline="-25000" dirty="0" smtClean="0">
                <a:solidFill>
                  <a:srgbClr val="0C5AAA"/>
                </a:solidFill>
              </a:rPr>
              <a:t>10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: de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480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à 1560 € HT		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TSP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: de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665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à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760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€ HT</a:t>
            </a:r>
            <a:endParaRPr lang="fr-FR" altLang="fr-FR" sz="2400" dirty="0" smtClean="0">
              <a:solidFill>
                <a:srgbClr val="0C5AAA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 </a:t>
            </a:r>
            <a:r>
              <a:rPr lang="fr-FR" altLang="fr-FR" sz="2400" dirty="0" smtClean="0">
                <a:solidFill>
                  <a:srgbClr val="0C5AAA"/>
                </a:solidFill>
              </a:rPr>
              <a:t>Plateau d’impaction: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50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€ HT</a:t>
            </a:r>
            <a:endParaRPr lang="fr-FR" altLang="fr-FR" sz="2400" dirty="0" smtClean="0">
              <a:solidFill>
                <a:srgbClr val="0C5AAA"/>
              </a:solidFill>
            </a:endParaRPr>
          </a:p>
          <a:p>
            <a:pPr indent="-342900"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Entretien pompe : </a:t>
            </a:r>
          </a:p>
          <a:p>
            <a:pPr algn="ctr">
              <a:spcBef>
                <a:spcPts val="600"/>
              </a:spcBef>
            </a:pP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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Kit de palettes de pompe : 120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€ HT	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 filtres : 27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€ HT</a:t>
            </a:r>
            <a:endParaRPr lang="fr-FR" altLang="fr-FR" sz="2400" dirty="0">
              <a:solidFill>
                <a:srgbClr val="0C5AAA"/>
              </a:solidFill>
            </a:endParaRPr>
          </a:p>
          <a:p>
            <a:pPr marL="342900" indent="-342900" algn="ctr">
              <a:spcBef>
                <a:spcPts val="600"/>
              </a:spcBef>
              <a:buFont typeface="Wingdings"/>
              <a:buChar char="Ø"/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Kit de joints : 60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€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HT</a:t>
            </a:r>
          </a:p>
          <a:p>
            <a:pPr algn="just">
              <a:spcBef>
                <a:spcPts val="600"/>
              </a:spcBef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- Coût annuel de maintenance annoncé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à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200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€ HT</a:t>
            </a:r>
            <a:endParaRPr lang="fr-FR" altLang="fr-FR" sz="2400" dirty="0" smtClean="0">
              <a:solidFill>
                <a:srgbClr val="0C5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CS « Particules en suspension » - 05/02/18</a:t>
            </a:r>
            <a:endParaRPr lang="fr-FR" dirty="0"/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 dirty="0" smtClean="0"/>
              <a:t>Demande de VCT</a:t>
            </a:r>
            <a:endParaRPr lang="fr-FR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2051720" y="116632"/>
            <a:ext cx="649106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/>
              <a:t>examen de la conformité technique du DPA 14</a:t>
            </a:r>
            <a:r>
              <a:rPr lang="fr-FR" sz="2400" i="1" dirty="0" smtClean="0"/>
              <a:t> (5)</a:t>
            </a:r>
            <a:endParaRPr lang="fr-FR" sz="2400" i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496" y="3909243"/>
            <a:ext cx="9036495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 </a:t>
            </a:r>
            <a:r>
              <a:rPr lang="fr-FR" altLang="fr-FR" sz="2400" b="1" u="sng" dirty="0" smtClean="0">
                <a:solidFill>
                  <a:srgbClr val="0C5AAA"/>
                </a:solidFill>
              </a:rPr>
              <a:t>Appareil commercialisé depuis 2 ans:</a:t>
            </a:r>
            <a:r>
              <a:rPr lang="fr-FR" altLang="fr-FR" sz="2400" dirty="0" smtClean="0">
                <a:solidFill>
                  <a:srgbClr val="0C5AAA"/>
                </a:solidFill>
              </a:rPr>
              <a:t>  </a:t>
            </a:r>
          </a:p>
          <a:p>
            <a:pPr algn="just">
              <a:spcBef>
                <a:spcPts val="600"/>
              </a:spcBef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 Une 40aine d’appareils vendus (Italie, Espagne, Autriche, Allemagne)</a:t>
            </a:r>
            <a:endParaRPr lang="fr-FR" altLang="fr-FR" sz="2400" dirty="0" smtClean="0">
              <a:solidFill>
                <a:srgbClr val="0C5AAA"/>
              </a:solidFill>
            </a:endParaRPr>
          </a:p>
          <a:p>
            <a:pPr algn="just">
              <a:spcBef>
                <a:spcPts val="600"/>
              </a:spcBef>
              <a:buFont typeface="Wingdings"/>
              <a:buChar char="Ø"/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Bon REX des usagers (seuls soucis constatés : défaut carte électronique + bug logiciel)</a:t>
            </a:r>
          </a:p>
          <a:p>
            <a:pPr algn="just">
              <a:spcBef>
                <a:spcPts val="600"/>
              </a:spcBef>
              <a:buFont typeface="Wingdings"/>
              <a:buChar char="Ø"/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Vidéos YouTube: 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https://youtu.be/XFqaEVOMYiQ</a:t>
            </a:r>
            <a:endParaRPr lang="fr-FR" altLang="fr-FR" sz="2400" dirty="0" smtClean="0">
              <a:solidFill>
                <a:srgbClr val="0C5AAA"/>
              </a:solidFill>
              <a:sym typeface="Wingdings"/>
            </a:endParaRPr>
          </a:p>
          <a:p>
            <a:pPr algn="just">
              <a:spcBef>
                <a:spcPts val="600"/>
              </a:spcBef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                                   https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://youtu.be/Mfh2LNyAH8w</a:t>
            </a:r>
            <a:endParaRPr lang="fr-FR" altLang="fr-FR" sz="2400" dirty="0" smtClean="0">
              <a:solidFill>
                <a:srgbClr val="0C5AAA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496" y="726663"/>
            <a:ext cx="9036495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Tx/>
              <a:buChar char="-"/>
            </a:pPr>
            <a:r>
              <a:rPr lang="fr-FR" altLang="fr-FR" sz="2400" dirty="0" smtClean="0">
                <a:solidFill>
                  <a:srgbClr val="0C5AAA"/>
                </a:solidFill>
              </a:rPr>
              <a:t> </a:t>
            </a:r>
            <a:r>
              <a:rPr lang="fr-FR" altLang="fr-FR" sz="2400" b="1" u="sng" dirty="0" smtClean="0">
                <a:solidFill>
                  <a:srgbClr val="0C5AAA"/>
                </a:solidFill>
              </a:rPr>
              <a:t>Complétude dossier VCT:</a:t>
            </a:r>
            <a:r>
              <a:rPr lang="fr-FR" altLang="fr-FR" sz="2400" u="sng" dirty="0" smtClean="0">
                <a:solidFill>
                  <a:srgbClr val="0C5AAA"/>
                </a:solidFill>
              </a:rPr>
              <a:t>  </a:t>
            </a:r>
          </a:p>
          <a:p>
            <a:pPr marL="98425" indent="25400" algn="just">
              <a:spcBef>
                <a:spcPts val="600"/>
              </a:spcBef>
              <a:buFont typeface="Wingdings"/>
              <a:buChar char="Ø"/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Engagement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sur la garantie 2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ans,</a:t>
            </a:r>
          </a:p>
          <a:p>
            <a:pPr marL="98425" indent="25400" algn="just">
              <a:spcBef>
                <a:spcPts val="600"/>
              </a:spcBef>
              <a:buFont typeface="Wingdings"/>
              <a:buChar char="Ø"/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Maintien chez </a:t>
            </a:r>
            <a:r>
              <a:rPr lang="fr-FR" altLang="fr-FR" sz="2400" dirty="0" err="1" smtClean="0">
                <a:solidFill>
                  <a:srgbClr val="0C5AAA"/>
                </a:solidFill>
                <a:sym typeface="Wingdings"/>
              </a:rPr>
              <a:t>Mégatec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d’un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stock de pièces détachées et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consommables (livraison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de la part de </a:t>
            </a:r>
            <a:r>
              <a:rPr lang="fr-FR" altLang="fr-FR" sz="2400" dirty="0" err="1">
                <a:solidFill>
                  <a:srgbClr val="0C5AAA"/>
                </a:solidFill>
                <a:sym typeface="Wingdings"/>
              </a:rPr>
              <a:t>Digitel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 sous 72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h)</a:t>
            </a:r>
          </a:p>
          <a:p>
            <a:pPr marL="98425" indent="25400" algn="just">
              <a:spcBef>
                <a:spcPts val="600"/>
              </a:spcBef>
              <a:buFont typeface="Wingdings"/>
              <a:buChar char="Ø"/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SAV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sous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5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jours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ouvrables (hors période de congés)</a:t>
            </a:r>
            <a:endParaRPr lang="fr-FR" altLang="fr-FR" sz="2400" dirty="0">
              <a:solidFill>
                <a:srgbClr val="0C5AAA"/>
              </a:solidFill>
              <a:sym typeface="Wingdings"/>
            </a:endParaRPr>
          </a:p>
          <a:p>
            <a:pPr marL="98425" indent="25400" algn="just">
              <a:spcBef>
                <a:spcPts val="600"/>
              </a:spcBef>
              <a:buFont typeface="Wingdings"/>
              <a:buChar char="Ø"/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Engagement sur 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la reprise en fin de vie 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d’appareil,</a:t>
            </a:r>
          </a:p>
          <a:p>
            <a:pPr marL="98425" indent="25400" algn="just">
              <a:spcBef>
                <a:spcPts val="600"/>
              </a:spcBef>
              <a:buFont typeface="Wingdings"/>
              <a:buChar char="Ø"/>
            </a:pP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Engagement sur le protocole de communication (cf</a:t>
            </a:r>
            <a:r>
              <a:rPr lang="fr-FR" altLang="fr-FR" sz="2400" dirty="0">
                <a:solidFill>
                  <a:srgbClr val="0C5AAA"/>
                </a:solidFill>
                <a:sym typeface="Wingdings"/>
              </a:rPr>
              <a:t>.</a:t>
            </a:r>
            <a:r>
              <a:rPr lang="fr-FR" altLang="fr-FR" sz="2400" dirty="0" smtClean="0">
                <a:solidFill>
                  <a:srgbClr val="0C5AAA"/>
                </a:solidFill>
                <a:sym typeface="Wingdings"/>
              </a:rPr>
              <a:t> DA80)</a:t>
            </a:r>
            <a:endParaRPr lang="fr-FR" altLang="fr-FR" sz="2400" dirty="0" smtClean="0">
              <a:solidFill>
                <a:srgbClr val="0C5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Conclusion de la CS PM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251520" y="989561"/>
            <a:ext cx="871309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Wingdings" pitchFamily="2" charset="2"/>
              <a:buChar char="Ä"/>
            </a:pPr>
            <a:r>
              <a:rPr lang="fr-FR" altLang="fr-FR" sz="2000" b="1" dirty="0">
                <a:solidFill>
                  <a:schemeClr val="tx2"/>
                </a:solidFill>
                <a:sym typeface="Wingdings" pitchFamily="2" charset="2"/>
              </a:rPr>
              <a:t>Avis technique </a:t>
            </a:r>
            <a:r>
              <a:rPr lang="fr-FR" altLang="fr-FR" sz="2000" b="1" u="sng" dirty="0" smtClean="0">
                <a:solidFill>
                  <a:schemeClr val="tx2"/>
                </a:solidFill>
                <a:sym typeface="Wingdings" pitchFamily="2" charset="2"/>
              </a:rPr>
              <a:t>positif</a:t>
            </a:r>
            <a:r>
              <a:rPr lang="fr-FR" altLang="fr-FR" sz="2000" b="1" dirty="0" smtClean="0">
                <a:solidFill>
                  <a:schemeClr val="tx2"/>
                </a:solidFill>
                <a:sym typeface="Wingdings" pitchFamily="2" charset="2"/>
              </a:rPr>
              <a:t> pour </a:t>
            </a:r>
            <a:r>
              <a:rPr lang="fr-FR" altLang="fr-FR" sz="2000" b="1" dirty="0">
                <a:solidFill>
                  <a:schemeClr val="tx2"/>
                </a:solidFill>
                <a:sym typeface="Wingdings" pitchFamily="2" charset="2"/>
              </a:rPr>
              <a:t>le LCSQA</a:t>
            </a:r>
          </a:p>
          <a:p>
            <a:pPr marL="285750" indent="-285750" algn="just" eaLnBrk="1" hangingPunct="1">
              <a:spcBef>
                <a:spcPct val="50000"/>
              </a:spcBef>
              <a:buFont typeface="Wingdings" pitchFamily="2" charset="2"/>
              <a:buChar char="Ä"/>
            </a:pPr>
            <a:r>
              <a:rPr lang="fr-FR" altLang="fr-FR" sz="2000" b="1" dirty="0">
                <a:solidFill>
                  <a:schemeClr val="tx2"/>
                </a:solidFill>
                <a:sym typeface="Wingdings" pitchFamily="2" charset="2"/>
              </a:rPr>
              <a:t>Besoin d’infos / de tests complémentaires pour </a:t>
            </a:r>
            <a:r>
              <a:rPr lang="fr-FR" altLang="fr-FR" sz="2000" b="1" dirty="0" smtClean="0">
                <a:solidFill>
                  <a:schemeClr val="tx2"/>
                </a:solidFill>
                <a:sym typeface="Wingdings" pitchFamily="2" charset="2"/>
              </a:rPr>
              <a:t>la </a:t>
            </a:r>
            <a:r>
              <a:rPr lang="fr-FR" altLang="fr-FR" sz="2000" b="1" dirty="0">
                <a:solidFill>
                  <a:schemeClr val="tx2"/>
                </a:solidFill>
                <a:sym typeface="Wingdings" pitchFamily="2" charset="2"/>
              </a:rPr>
              <a:t>CS PM ?</a:t>
            </a:r>
          </a:p>
        </p:txBody>
      </p:sp>
      <p:sp>
        <p:nvSpPr>
          <p:cNvPr id="10244" name="AutoShape 4" descr="Résultat de recherche d'images pour &quot;go no 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47" y="2204864"/>
            <a:ext cx="4271637" cy="40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CS « Particules en suspension » - 05/02/18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 dirty="0" smtClean="0"/>
              <a:t>Demande de VCT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36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_powerpoint-LCSQ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Modèle_powerpoint-LCSQA</Template>
  <TotalTime>5444</TotalTime>
  <Words>886</Words>
  <Application>Microsoft Office PowerPoint</Application>
  <PresentationFormat>Affichage à l'écran (4:3)</PresentationFormat>
  <Paragraphs>130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Modèle_powerpoint-LCSQA</vt:lpstr>
      <vt:lpstr>CS « Particules en suspension »  - 5 Février 2018 –  Examen des Demandes de Conformité technique</vt:lpstr>
      <vt:lpstr>Préleveur séquentiel DPA14 (Digitel – Mégatec)</vt:lpstr>
      <vt:lpstr>Informations principales</vt:lpstr>
      <vt:lpstr>examen de la conformité technique du DPA 14 (1)</vt:lpstr>
      <vt:lpstr>examen de la conformité technique du DPA 14 (2)</vt:lpstr>
      <vt:lpstr>Présentation PowerPoint</vt:lpstr>
      <vt:lpstr>Présentation PowerPoint</vt:lpstr>
      <vt:lpstr>Présentation PowerPoint</vt:lpstr>
      <vt:lpstr>Conclusion de la CS PM ?</vt:lpstr>
      <vt:lpstr>Présentation PowerPoint</vt:lpstr>
      <vt:lpstr>Informations principales</vt:lpstr>
      <vt:lpstr>Présentation PowerPoint</vt:lpstr>
      <vt:lpstr>Conclusion de la CS PM ?</vt:lpstr>
      <vt:lpstr>Préleveur séquentiel PNS-18T (Comde Derenda – Ecomesure)</vt:lpstr>
      <vt:lpstr>Informations principales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François Mathé</dc:creator>
  <cp:lastModifiedBy>MATHE François</cp:lastModifiedBy>
  <cp:revision>114</cp:revision>
  <dcterms:created xsi:type="dcterms:W3CDTF">2015-03-09T15:10:23Z</dcterms:created>
  <dcterms:modified xsi:type="dcterms:W3CDTF">2018-02-05T07:01:33Z</dcterms:modified>
</cp:coreProperties>
</file>