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7"/>
  </p:notesMasterIdLst>
  <p:sldIdLst>
    <p:sldId id="256" r:id="rId2"/>
    <p:sldId id="268" r:id="rId3"/>
    <p:sldId id="257" r:id="rId4"/>
    <p:sldId id="263" r:id="rId5"/>
    <p:sldId id="264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5" autoAdjust="0"/>
    <p:restoredTop sz="94641" autoAdjust="0"/>
  </p:normalViewPr>
  <p:slideViewPr>
    <p:cSldViewPr showGuides="1">
      <p:cViewPr varScale="1">
        <p:scale>
          <a:sx n="74" d="100"/>
          <a:sy n="74" d="100"/>
        </p:scale>
        <p:origin x="12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A9A3C-063A-4809-98BF-D4B891DA9F5C}" type="datetimeFigureOut">
              <a:rPr lang="fr-FR" smtClean="0"/>
              <a:pPr/>
              <a:t>05/02/2018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ECEF8-259A-47FC-B9DE-E968AFFAC13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187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>
            <a:normAutofit/>
          </a:bodyPr>
          <a:lstStyle>
            <a:lvl1pPr>
              <a:defRPr sz="3200" cap="small" baseline="0">
                <a:solidFill>
                  <a:srgbClr val="0C5AAA"/>
                </a:solidFill>
                <a:latin typeface="Trebuchet MS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95936" y="2924944"/>
            <a:ext cx="4680520" cy="2952328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0C5AAA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1376" y="130622"/>
            <a:ext cx="6491064" cy="562074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>
            <a:lvl1pPr>
              <a:defRPr sz="2800"/>
            </a:lvl1pPr>
            <a:lvl3pPr>
              <a:buFont typeface="Wingdings" pitchFamily="2" charset="2"/>
              <a:buChar char="Ø"/>
              <a:defRPr/>
            </a:lvl3pPr>
            <a:lvl4pPr>
              <a:buFont typeface="Wingdings" pitchFamily="2" charset="2"/>
              <a:buChar char="ü"/>
              <a:defRPr/>
            </a:lvl4pPr>
            <a:lvl5pPr>
              <a:buFont typeface="Wingdings" pitchFamily="2" charset="2"/>
              <a:buChar char="Ø"/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314600" cy="365125"/>
          </a:xfrm>
        </p:spPr>
        <p:txBody>
          <a:bodyPr/>
          <a:lstStyle/>
          <a:p>
            <a:r>
              <a:rPr lang="fr-FR" smtClean="0"/>
              <a:t>Titre présentation - date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74904" y="6356350"/>
            <a:ext cx="2133600" cy="365125"/>
          </a:xfrm>
        </p:spPr>
        <p:txBody>
          <a:bodyPr/>
          <a:lstStyle/>
          <a:p>
            <a:fld id="{B6D7EA42-CA7C-4FCC-B5DA-68FE6340E0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47DFD-0B83-4C52-B877-5A570CDDFCCD}" type="datetime1">
              <a:rPr lang="fr-FR" smtClean="0"/>
              <a:pPr/>
              <a:t>05/02/2018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041376" y="130622"/>
            <a:ext cx="6491064" cy="562074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>
            <a:lvl1pPr marL="514350" indent="-514350">
              <a:buFont typeface="+mj-lt"/>
              <a:buAutoNum type="arabicPeriod"/>
              <a:defRPr sz="2800">
                <a:solidFill>
                  <a:srgbClr val="0C5AAA"/>
                </a:solidFill>
              </a:defRPr>
            </a:lvl1pPr>
            <a:lvl2pPr marL="971550" indent="-51435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828800" indent="-457200">
              <a:buFont typeface="+mj-lt"/>
              <a:buAutoNum type="arabicPeriod"/>
              <a:defRPr/>
            </a:lvl4pPr>
            <a:lvl5pPr>
              <a:buFont typeface="Wingdings" pitchFamily="2" charset="2"/>
              <a:buChar char="Ø"/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2174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buFont typeface="Wingdings" pitchFamily="2" charset="2"/>
              <a:buChar char="Ø"/>
              <a:defRPr sz="2000"/>
            </a:lvl3pPr>
            <a:lvl4pPr marL="1714500" indent="-342900">
              <a:buFont typeface="Wingdings" pitchFamily="2" charset="2"/>
              <a:buChar char="ü"/>
              <a:defRPr sz="1800"/>
            </a:lvl4pPr>
            <a:lvl5pPr>
              <a:buFont typeface="Wingdings" pitchFamily="2" charset="2"/>
              <a:buChar char="Ø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038600" cy="52174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buFont typeface="Wingdings" pitchFamily="2" charset="2"/>
              <a:buChar char="ü"/>
              <a:defRPr sz="1800"/>
            </a:lvl4pPr>
            <a:lvl5pPr>
              <a:buFont typeface="Wingdings" pitchFamily="2" charset="2"/>
              <a:buChar char="Ø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AD0FA-80B0-4037-9293-9F31A6298232}" type="datetime1">
              <a:rPr lang="fr-FR" smtClean="0"/>
              <a:pPr/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041376" y="130622"/>
            <a:ext cx="6491064" cy="562074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91703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C5A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040188" cy="4281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buFont typeface="Wingdings" pitchFamily="2" charset="2"/>
              <a:buChar char="Ø"/>
              <a:defRPr sz="1800"/>
            </a:lvl3pPr>
            <a:lvl4pPr>
              <a:buFont typeface="Wingdings" pitchFamily="2" charset="2"/>
              <a:buChar char="§"/>
              <a:defRPr sz="1600"/>
            </a:lvl4pPr>
            <a:lvl5pPr>
              <a:buFont typeface="Wingdings" pitchFamily="2" charset="2"/>
              <a:buChar char="Ø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91703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C5A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>
            <a:lvl1pPr>
              <a:defRPr sz="2400"/>
            </a:lvl1pPr>
            <a:lvl2pPr algn="l" defTabSz="914400" rtl="0" eaLnBrk="1" latinLnBrk="0" hangingPunct="1">
              <a:spcBef>
                <a:spcPct val="20000"/>
              </a:spcBef>
              <a:buFont typeface="Wingdings" pitchFamily="2" charset="2"/>
              <a:buChar char="ü"/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Wingdings" pitchFamily="2" charset="2"/>
              <a:buChar char="Ø"/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buFont typeface="Wingdings" pitchFamily="2" charset="2"/>
              <a:buChar char="Ø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B2153-270B-4750-BF42-5C420D36DF5B}" type="datetime1">
              <a:rPr lang="fr-FR" smtClean="0"/>
              <a:pPr/>
              <a:t>05/02/2018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2041376" y="130622"/>
            <a:ext cx="6491064" cy="562074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3008313" cy="720080"/>
          </a:xfrm>
        </p:spPr>
        <p:txBody>
          <a:bodyPr anchor="b"/>
          <a:lstStyle>
            <a:lvl1pPr algn="l">
              <a:defRPr sz="2000" b="1">
                <a:solidFill>
                  <a:srgbClr val="0C5AAA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980728"/>
            <a:ext cx="5111750" cy="51454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buFont typeface="Wingdings" pitchFamily="2" charset="2"/>
              <a:buChar char="Ø"/>
              <a:defRPr sz="2400"/>
            </a:lvl3pPr>
            <a:lvl4pPr>
              <a:buFont typeface="Wingdings" pitchFamily="2" charset="2"/>
              <a:buChar char="ü"/>
              <a:defRPr sz="2000"/>
            </a:lvl4pPr>
            <a:lvl5pPr>
              <a:buFont typeface="Wingdings" pitchFamily="2" charset="2"/>
              <a:buChar char="ü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700808"/>
            <a:ext cx="3008313" cy="4425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7C05E-B0A5-4744-8877-E5A180CA4706}" type="datetime1">
              <a:rPr lang="fr-FR" smtClean="0"/>
              <a:pPr/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47DFD-0B83-4C52-B877-5A570CDDFCCD}" type="datetime1">
              <a:rPr lang="fr-FR" smtClean="0"/>
              <a:pPr/>
              <a:t>05/02/2018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041376" y="130622"/>
            <a:ext cx="6491064" cy="562074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>
            <a:lvl1pPr marL="514350" indent="-514350">
              <a:buFont typeface="+mj-lt"/>
              <a:buAutoNum type="arabicPeriod"/>
              <a:defRPr sz="2800">
                <a:solidFill>
                  <a:srgbClr val="0C5AAA"/>
                </a:solidFill>
              </a:defRPr>
            </a:lvl1pPr>
            <a:lvl2pPr marL="971550" indent="-514350">
              <a:buFont typeface="+mj-lt"/>
              <a:buAutoNum type="arabicPeriod"/>
              <a:defRPr/>
            </a:lvl2pPr>
            <a:lvl3pPr marL="1371600" indent="-457200">
              <a:buFont typeface="+mj-lt"/>
              <a:buAutoNum type="arabicPeriod"/>
              <a:defRPr/>
            </a:lvl3pPr>
            <a:lvl4pPr marL="1828800" indent="-457200">
              <a:buFont typeface="+mj-lt"/>
              <a:buAutoNum type="arabicPeriod"/>
              <a:defRPr/>
            </a:lvl4pPr>
            <a:lvl5pPr>
              <a:buFont typeface="Wingdings" pitchFamily="2" charset="2"/>
              <a:buChar char="Ø"/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2174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buFont typeface="Wingdings" pitchFamily="2" charset="2"/>
              <a:buChar char="Ø"/>
              <a:defRPr sz="2000"/>
            </a:lvl3pPr>
            <a:lvl4pPr marL="1714500" indent="-342900">
              <a:buFont typeface="Wingdings" pitchFamily="2" charset="2"/>
              <a:buChar char="ü"/>
              <a:defRPr sz="1800"/>
            </a:lvl4pPr>
            <a:lvl5pPr>
              <a:buFont typeface="Wingdings" pitchFamily="2" charset="2"/>
              <a:buChar char="Ø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038600" cy="52174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buFont typeface="Wingdings" pitchFamily="2" charset="2"/>
              <a:buChar char="ü"/>
              <a:defRPr sz="1800"/>
            </a:lvl4pPr>
            <a:lvl5pPr>
              <a:buFont typeface="Wingdings" pitchFamily="2" charset="2"/>
              <a:buChar char="Ø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AD0FA-80B0-4037-9293-9F31A6298232}" type="datetime1">
              <a:rPr lang="fr-FR" smtClean="0"/>
              <a:pPr/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041376" y="130622"/>
            <a:ext cx="6491064" cy="562074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91703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C5A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040188" cy="4281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buFont typeface="Wingdings" pitchFamily="2" charset="2"/>
              <a:buChar char="Ø"/>
              <a:defRPr sz="1800"/>
            </a:lvl3pPr>
            <a:lvl4pPr>
              <a:buFont typeface="Wingdings" pitchFamily="2" charset="2"/>
              <a:buChar char="§"/>
              <a:defRPr sz="1600"/>
            </a:lvl4pPr>
            <a:lvl5pPr>
              <a:buFont typeface="Wingdings" pitchFamily="2" charset="2"/>
              <a:buChar char="Ø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91703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C5A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>
            <a:lvl1pPr>
              <a:defRPr sz="2400"/>
            </a:lvl1pPr>
            <a:lvl2pPr algn="l" defTabSz="914400" rtl="0" eaLnBrk="1" latinLnBrk="0" hangingPunct="1">
              <a:spcBef>
                <a:spcPct val="20000"/>
              </a:spcBef>
              <a:buFont typeface="Wingdings" pitchFamily="2" charset="2"/>
              <a:buChar char="ü"/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Wingdings" pitchFamily="2" charset="2"/>
              <a:buChar char="Ø"/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buFont typeface="Wingdings" pitchFamily="2" charset="2"/>
              <a:buChar char="§"/>
              <a:defRPr lang="fr-FR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buFont typeface="Wingdings" pitchFamily="2" charset="2"/>
              <a:buChar char="Ø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B2153-270B-4750-BF42-5C420D36DF5B}" type="datetime1">
              <a:rPr lang="fr-FR" smtClean="0"/>
              <a:pPr/>
              <a:t>05/02/2018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2041376" y="130622"/>
            <a:ext cx="6491064" cy="562074"/>
          </a:xfrm>
        </p:spPr>
        <p:txBody>
          <a:bodyPr>
            <a:no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47DFD-0B83-4C52-B877-5A570CDDFCCD}" type="datetime1">
              <a:rPr lang="fr-FR" smtClean="0"/>
              <a:pPr/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7EA42-CA7C-4FCC-B5DA-68FE6340E0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57" r:id="rId7"/>
    <p:sldLayoutId id="2147483652" r:id="rId8"/>
    <p:sldLayoutId id="2147483653" r:id="rId9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3851920" y="1124744"/>
            <a:ext cx="5184576" cy="2736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 cap="small" baseline="0">
                <a:solidFill>
                  <a:srgbClr val="0C5AAA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fr-FR" sz="2800" b="1" dirty="0" smtClean="0"/>
              <a:t>CS « Particules en suspension »</a:t>
            </a:r>
            <a:br>
              <a:rPr lang="fr-FR" sz="2800" b="1" dirty="0" smtClean="0"/>
            </a:b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2400" b="1" dirty="0" smtClean="0"/>
              <a:t>- 5 Février 2018 –</a:t>
            </a:r>
            <a:r>
              <a:rPr lang="fr-FR" sz="2800" b="1" dirty="0" smtClean="0"/>
              <a:t/>
            </a:r>
            <a:br>
              <a:rPr lang="fr-FR" sz="2800" b="1" dirty="0" smtClean="0"/>
            </a:br>
            <a:r>
              <a:rPr lang="fr-FR" sz="1800" b="1" dirty="0" smtClean="0"/>
              <a:t/>
            </a:r>
            <a:br>
              <a:rPr lang="fr-FR" sz="1800" b="1" dirty="0" smtClean="0"/>
            </a:br>
            <a:r>
              <a:rPr lang="fr-FR" sz="2800" b="1" dirty="0" smtClean="0"/>
              <a:t>Proposition d’évolution de la comitologie du DNSQA</a:t>
            </a:r>
            <a:endParaRPr lang="fr-FR" sz="2700" cap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 et 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217443"/>
          </a:xfrm>
        </p:spPr>
        <p:txBody>
          <a:bodyPr/>
          <a:lstStyle/>
          <a:p>
            <a:r>
              <a:rPr lang="fr-FR" b="1" u="sng" dirty="0" smtClean="0"/>
              <a:t>Contexte :</a:t>
            </a:r>
          </a:p>
          <a:p>
            <a:pPr marL="0" indent="0" algn="just">
              <a:buNone/>
            </a:pPr>
            <a:r>
              <a:rPr lang="fr-FR" sz="2000" dirty="0" smtClean="0">
                <a:sym typeface="Wingdings"/>
              </a:rPr>
              <a:t> </a:t>
            </a:r>
            <a:r>
              <a:rPr lang="fr-FR" sz="2000" b="1" dirty="0" smtClean="0"/>
              <a:t>Faire évoluer la structure de la comitologie du dispositif en lien avec les objectifs du PNSQA</a:t>
            </a:r>
          </a:p>
          <a:p>
            <a:pPr marL="0" indent="0" algn="just">
              <a:buNone/>
            </a:pPr>
            <a:r>
              <a:rPr lang="fr-FR" sz="2000" dirty="0" smtClean="0"/>
              <a:t>Lien avec l’action 36 du PNSQA « Clarifier le rôle des acteurs et adapter la comitologie du dispositif national de surveillance »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b="1" u="sng" dirty="0" smtClean="0"/>
              <a:t>Objectifs :</a:t>
            </a:r>
          </a:p>
          <a:p>
            <a:pPr marL="0" indent="0" algn="just">
              <a:buNone/>
            </a:pPr>
            <a:r>
              <a:rPr lang="fr-FR" sz="2000" dirty="0" smtClean="0">
                <a:sym typeface="Wingdings"/>
              </a:rPr>
              <a:t> </a:t>
            </a:r>
            <a:r>
              <a:rPr lang="fr-FR" sz="2000" dirty="0" smtClean="0"/>
              <a:t>Proposer une comitologie plus adaptée aux besoins actuels et à venir du dispositif (cycle PNSQA </a:t>
            </a:r>
            <a:r>
              <a:rPr lang="fr-FR" sz="2000" dirty="0" smtClean="0">
                <a:sym typeface="Symbol"/>
              </a:rPr>
              <a:t></a:t>
            </a:r>
            <a:r>
              <a:rPr lang="fr-FR" sz="2000" dirty="0" smtClean="0"/>
              <a:t> PRSQA </a:t>
            </a:r>
            <a:r>
              <a:rPr lang="fr-FR" sz="2000" dirty="0" smtClean="0">
                <a:sym typeface="Symbol"/>
              </a:rPr>
              <a:t></a:t>
            </a:r>
            <a:r>
              <a:rPr lang="fr-FR" sz="2000" dirty="0" smtClean="0"/>
              <a:t> Contrat de performance du LCSQA)</a:t>
            </a:r>
          </a:p>
          <a:p>
            <a:pPr marL="0" indent="0" algn="just">
              <a:buNone/>
            </a:pPr>
            <a:r>
              <a:rPr lang="fr-FR" sz="2000" dirty="0" smtClean="0">
                <a:sym typeface="Wingdings"/>
              </a:rPr>
              <a:t> </a:t>
            </a:r>
            <a:r>
              <a:rPr lang="fr-FR" sz="2000" dirty="0" smtClean="0"/>
              <a:t>Rationaliser pour être plus efficace collectivement</a:t>
            </a:r>
          </a:p>
          <a:p>
            <a:pPr marL="0" indent="0" algn="just">
              <a:buNone/>
            </a:pPr>
            <a:r>
              <a:rPr lang="fr-FR" sz="2000" dirty="0" smtClean="0">
                <a:sym typeface="Wingdings"/>
              </a:rPr>
              <a:t> </a:t>
            </a:r>
            <a:r>
              <a:rPr lang="fr-FR" sz="2000" dirty="0" smtClean="0"/>
              <a:t>Préciser les missions des « CS » et « GT » et cibler les membres attendus</a:t>
            </a:r>
          </a:p>
          <a:p>
            <a:pPr marL="0" indent="0" algn="just">
              <a:buNone/>
            </a:pPr>
            <a:r>
              <a:rPr lang="fr-FR" sz="2000" dirty="0" smtClean="0">
                <a:sym typeface="Wingdings"/>
              </a:rPr>
              <a:t> </a:t>
            </a:r>
            <a:r>
              <a:rPr lang="fr-FR" sz="2000" dirty="0" smtClean="0"/>
              <a:t>Définir des feuilles des routes claires pour les « CS » et « GT » avec un calendrier précis et des livrables attendus afin de répondre aux actions du PNSQA</a:t>
            </a:r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>
                <a:solidFill>
                  <a:schemeClr val="bg1"/>
                </a:solidFill>
              </a:rPr>
              <a:pPr/>
              <a:t>2</a:t>
            </a:fld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Comitologie actuelle (début 2018)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>
                <a:solidFill>
                  <a:schemeClr val="bg1"/>
                </a:solidFill>
              </a:rPr>
              <a:pPr/>
              <a:t>3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923928" y="908720"/>
            <a:ext cx="1368152" cy="92333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chemeClr val="bg1"/>
              </a:solidFill>
            </a:endParaRPr>
          </a:p>
          <a:p>
            <a:pPr algn="ctr"/>
            <a:r>
              <a:rPr lang="fr-FR" dirty="0" smtClean="0">
                <a:solidFill>
                  <a:schemeClr val="bg1"/>
                </a:solidFill>
              </a:rPr>
              <a:t>CPS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7504" y="2276872"/>
            <a:ext cx="1080120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Mesures automatiques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555776" y="2276872"/>
            <a:ext cx="1008112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Particules</a:t>
            </a:r>
            <a:endParaRPr lang="fr-FR" dirty="0" smtClean="0">
              <a:solidFill>
                <a:schemeClr val="bg1"/>
              </a:solidFill>
            </a:endParaRPr>
          </a:p>
          <a:p>
            <a:pPr algn="ctr"/>
            <a:endParaRPr lang="fr-FR" sz="1000" dirty="0" smtClean="0">
              <a:solidFill>
                <a:schemeClr val="bg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259632" y="2276872"/>
            <a:ext cx="1224136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Benzène, HAP, métaux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860032" y="2276872"/>
            <a:ext cx="1584176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Emissions, modélisation, traitement des données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516216" y="2276872"/>
            <a:ext cx="1368152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Informatique des AASQA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3635896" y="2276872"/>
            <a:ext cx="1152128" cy="83099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Sites Ruraux Nationaux (CARA/MERA)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7956376" y="2276872"/>
            <a:ext cx="1080120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Communication</a:t>
            </a:r>
          </a:p>
          <a:p>
            <a:pPr algn="ctr"/>
            <a:endParaRPr lang="fr-FR" sz="1000" dirty="0" smtClean="0">
              <a:solidFill>
                <a:schemeClr val="bg1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076056" y="3140968"/>
            <a:ext cx="108012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GT</a:t>
            </a:r>
          </a:p>
          <a:p>
            <a:pPr algn="ctr"/>
            <a:r>
              <a:rPr lang="fr-FR" sz="1000" dirty="0" smtClean="0"/>
              <a:t>Zones sensibles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1331640" y="3140968"/>
            <a:ext cx="1080120" cy="67710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GT</a:t>
            </a:r>
          </a:p>
          <a:p>
            <a:pPr algn="ctr"/>
            <a:r>
              <a:rPr lang="fr-FR" sz="1000" dirty="0" smtClean="0"/>
              <a:t>Validation données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3744728" y="3293352"/>
            <a:ext cx="936104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AE33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6660232" y="3140968"/>
            <a:ext cx="1080120" cy="98488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Rénovation et homologation SAM &amp; </a:t>
            </a:r>
            <a:r>
              <a:rPr lang="fr-FR" sz="1000" dirty="0">
                <a:solidFill>
                  <a:schemeClr val="bg1"/>
                </a:solidFill>
              </a:rPr>
              <a:t>P</a:t>
            </a:r>
            <a:r>
              <a:rPr lang="fr-FR" sz="1000" dirty="0" smtClean="0">
                <a:solidFill>
                  <a:schemeClr val="bg1"/>
                </a:solidFill>
              </a:rPr>
              <a:t>ostes Centraux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076056" y="3933056"/>
            <a:ext cx="1080120" cy="98488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GT</a:t>
            </a:r>
          </a:p>
          <a:p>
            <a:pPr algn="ctr"/>
            <a:r>
              <a:rPr lang="fr-FR" sz="1000" dirty="0" smtClean="0"/>
              <a:t>Classification critères implantation stations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7956376" y="3140968"/>
            <a:ext cx="1080120" cy="523220"/>
          </a:xfrm>
          <a:prstGeom prst="rect">
            <a:avLst/>
          </a:prstGeom>
          <a:solidFill>
            <a:srgbClr val="00B050">
              <a:alpha val="6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Code couleurs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6660232" y="4509120"/>
            <a:ext cx="1080120" cy="677108"/>
          </a:xfrm>
          <a:prstGeom prst="rect">
            <a:avLst/>
          </a:prstGeom>
          <a:solidFill>
            <a:srgbClr val="00B050">
              <a:alpha val="6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Référentiel constituants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2636919" y="4092120"/>
            <a:ext cx="936104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PUF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107504" y="3140968"/>
            <a:ext cx="108012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GT</a:t>
            </a:r>
          </a:p>
          <a:p>
            <a:pPr algn="ctr"/>
            <a:r>
              <a:rPr lang="fr-FR" sz="1000" dirty="0" smtClean="0"/>
              <a:t>Incertitudes</a:t>
            </a:r>
          </a:p>
        </p:txBody>
      </p:sp>
      <p:sp>
        <p:nvSpPr>
          <p:cNvPr id="35" name="Ellipse 34"/>
          <p:cNvSpPr/>
          <p:nvPr/>
        </p:nvSpPr>
        <p:spPr>
          <a:xfrm>
            <a:off x="3599892" y="4725144"/>
            <a:ext cx="1260140" cy="72008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Club utilisateurs ACSM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323528" y="5919083"/>
            <a:ext cx="3168352" cy="24622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GT (en noir) à durée limitée, </a:t>
            </a:r>
            <a:r>
              <a:rPr lang="fr-FR" sz="1000" dirty="0" smtClean="0">
                <a:solidFill>
                  <a:schemeClr val="bg1"/>
                </a:solidFill>
              </a:rPr>
              <a:t>GT (en blanc) récurrent</a:t>
            </a:r>
            <a:endParaRPr lang="fr-FR" sz="1000" dirty="0">
              <a:solidFill>
                <a:schemeClr val="bg1"/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323528" y="6207115"/>
            <a:ext cx="3168352" cy="246221"/>
          </a:xfrm>
          <a:prstGeom prst="rect">
            <a:avLst/>
          </a:prstGeom>
          <a:solidFill>
            <a:srgbClr val="00B050">
              <a:alpha val="62000"/>
            </a:srgbClr>
          </a:solidFill>
        </p:spPr>
        <p:txBody>
          <a:bodyPr wrap="square" rtlCol="0">
            <a:spAutoFit/>
          </a:bodyPr>
          <a:lstStyle/>
          <a:p>
            <a:r>
              <a:rPr lang="fr-FR" sz="1000" dirty="0" smtClean="0">
                <a:solidFill>
                  <a:schemeClr val="bg1"/>
                </a:solidFill>
              </a:rPr>
              <a:t>GT (en blanc) dormants</a:t>
            </a:r>
            <a:endParaRPr lang="fr-FR" sz="1000" dirty="0">
              <a:solidFill>
                <a:schemeClr val="bg1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5868144" y="836712"/>
            <a:ext cx="995657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/>
              <a:t>GT Zonage </a:t>
            </a:r>
            <a:endParaRPr lang="fr-FR" sz="1400" dirty="0"/>
          </a:p>
        </p:txBody>
      </p:sp>
      <p:sp>
        <p:nvSpPr>
          <p:cNvPr id="39" name="ZoneTexte 38"/>
          <p:cNvSpPr txBox="1"/>
          <p:nvPr/>
        </p:nvSpPr>
        <p:spPr>
          <a:xfrm>
            <a:off x="5868144" y="1196752"/>
            <a:ext cx="1872208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GT PRSQA et sous-</a:t>
            </a:r>
            <a:r>
              <a:rPr lang="fr-FR" sz="1400" dirty="0" err="1" smtClean="0"/>
              <a:t>GTs</a:t>
            </a:r>
            <a:r>
              <a:rPr lang="fr-FR" sz="1400" dirty="0" smtClean="0"/>
              <a:t> </a:t>
            </a:r>
            <a:endParaRPr lang="fr-FR" sz="1400" dirty="0"/>
          </a:p>
        </p:txBody>
      </p:sp>
      <p:sp>
        <p:nvSpPr>
          <p:cNvPr id="40" name="ZoneTexte 39"/>
          <p:cNvSpPr txBox="1"/>
          <p:nvPr/>
        </p:nvSpPr>
        <p:spPr>
          <a:xfrm>
            <a:off x="323528" y="5631051"/>
            <a:ext cx="3168352" cy="2462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GT  ponctuel/ contextuel</a:t>
            </a:r>
            <a:endParaRPr lang="fr-FR" sz="1000" dirty="0">
              <a:solidFill>
                <a:schemeClr val="bg1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5868144" y="1556792"/>
            <a:ext cx="1800200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COPIL </a:t>
            </a:r>
            <a:r>
              <a:rPr lang="fr-FR" sz="1400" dirty="0" err="1" smtClean="0"/>
              <a:t>Geod’Air</a:t>
            </a:r>
            <a:r>
              <a:rPr lang="fr-FR" sz="1400" dirty="0" smtClean="0"/>
              <a:t>/PASS</a:t>
            </a:r>
            <a:endParaRPr lang="fr-FR" sz="1400" dirty="0"/>
          </a:p>
        </p:txBody>
      </p:sp>
      <p:sp>
        <p:nvSpPr>
          <p:cNvPr id="42" name="ZoneTexte 41"/>
          <p:cNvSpPr txBox="1"/>
          <p:nvPr/>
        </p:nvSpPr>
        <p:spPr>
          <a:xfrm>
            <a:off x="323528" y="921494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Actuellement : 7 CS, 10 GT (actifs ou dormants) et 1 « club utilisateurs »</a:t>
            </a:r>
            <a:endParaRPr lang="fr-FR" dirty="0"/>
          </a:p>
        </p:txBody>
      </p:sp>
      <p:sp>
        <p:nvSpPr>
          <p:cNvPr id="45" name="ZoneTexte 44"/>
          <p:cNvSpPr txBox="1"/>
          <p:nvPr/>
        </p:nvSpPr>
        <p:spPr>
          <a:xfrm>
            <a:off x="1331640" y="4804262"/>
            <a:ext cx="108012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GT</a:t>
            </a:r>
          </a:p>
          <a:p>
            <a:pPr algn="ctr"/>
            <a:r>
              <a:rPr lang="fr-FR" sz="1000" dirty="0" smtClean="0"/>
              <a:t>Micro-capteurs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873430" y="787350"/>
            <a:ext cx="1368152" cy="92333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chemeClr val="bg1"/>
              </a:solidFill>
            </a:endParaRPr>
          </a:p>
          <a:p>
            <a:pPr algn="ctr"/>
            <a:r>
              <a:rPr lang="fr-FR" dirty="0" smtClean="0">
                <a:solidFill>
                  <a:schemeClr val="bg1"/>
                </a:solidFill>
              </a:rPr>
              <a:t>CPS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7504" y="2276872"/>
            <a:ext cx="1080120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Mesures automatiques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555776" y="2276872"/>
            <a:ext cx="1008112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Particules</a:t>
            </a:r>
            <a:endParaRPr lang="fr-FR" dirty="0" smtClean="0">
              <a:solidFill>
                <a:schemeClr val="bg1"/>
              </a:solidFill>
            </a:endParaRPr>
          </a:p>
          <a:p>
            <a:pPr algn="ctr"/>
            <a:endParaRPr lang="fr-FR" sz="1000" dirty="0" smtClean="0">
              <a:solidFill>
                <a:schemeClr val="bg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1259632" y="2276872"/>
            <a:ext cx="1224136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Benzène, HAP, métaux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4860032" y="2276872"/>
            <a:ext cx="1584176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Emissions, modélisation, traitement des données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516216" y="2276872"/>
            <a:ext cx="1368152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Informatique des AASQA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3635896" y="2276872"/>
            <a:ext cx="1152128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Sites ruraux nationaux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7956376" y="2276872"/>
            <a:ext cx="1080120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Communication</a:t>
            </a:r>
          </a:p>
          <a:p>
            <a:pPr algn="ctr"/>
            <a:endParaRPr lang="fr-FR" sz="1000" dirty="0" smtClean="0">
              <a:solidFill>
                <a:schemeClr val="bg1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627784" y="3140968"/>
            <a:ext cx="936104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AE33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6660232" y="3140968"/>
            <a:ext cx="1080120" cy="113877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Rénovation et homologation </a:t>
            </a:r>
            <a:r>
              <a:rPr lang="fr-FR" sz="1000" dirty="0" err="1" smtClean="0">
                <a:solidFill>
                  <a:schemeClr val="bg1"/>
                </a:solidFill>
              </a:rPr>
              <a:t>syst</a:t>
            </a:r>
            <a:r>
              <a:rPr lang="fr-FR" sz="1000" dirty="0" smtClean="0">
                <a:solidFill>
                  <a:schemeClr val="bg1"/>
                </a:solidFill>
              </a:rPr>
              <a:t>. acquisition et postes centraux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7956376" y="3140968"/>
            <a:ext cx="1080120" cy="523220"/>
          </a:xfrm>
          <a:prstGeom prst="rect">
            <a:avLst/>
          </a:prstGeom>
          <a:solidFill>
            <a:srgbClr val="00B050">
              <a:alpha val="6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Code couleurs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6660232" y="4509120"/>
            <a:ext cx="1080120" cy="677108"/>
          </a:xfrm>
          <a:prstGeom prst="rect">
            <a:avLst/>
          </a:prstGeom>
          <a:solidFill>
            <a:srgbClr val="00B050">
              <a:alpha val="63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Référentiel constituants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2519772" y="4746985"/>
            <a:ext cx="936104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PUF</a:t>
            </a:r>
          </a:p>
        </p:txBody>
      </p:sp>
      <p:sp>
        <p:nvSpPr>
          <p:cNvPr id="35" name="Ellipse 34"/>
          <p:cNvSpPr/>
          <p:nvPr/>
        </p:nvSpPr>
        <p:spPr>
          <a:xfrm>
            <a:off x="3491880" y="2996952"/>
            <a:ext cx="1224136" cy="86409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Club utilisateurs ACSM</a:t>
            </a:r>
          </a:p>
        </p:txBody>
      </p:sp>
      <p:sp>
        <p:nvSpPr>
          <p:cNvPr id="42" name="Titre 1"/>
          <p:cNvSpPr>
            <a:spLocks noGrp="1"/>
          </p:cNvSpPr>
          <p:nvPr>
            <p:ph type="title"/>
          </p:nvPr>
        </p:nvSpPr>
        <p:spPr>
          <a:xfrm>
            <a:off x="2041376" y="130622"/>
            <a:ext cx="6491064" cy="562074"/>
          </a:xfrm>
        </p:spPr>
        <p:txBody>
          <a:bodyPr>
            <a:normAutofit/>
          </a:bodyPr>
          <a:lstStyle/>
          <a:p>
            <a:r>
              <a:rPr lang="fr-FR" dirty="0" smtClean="0"/>
              <a:t>Proposition de réorganisation</a:t>
            </a:r>
            <a:endParaRPr lang="fr-FR" dirty="0"/>
          </a:p>
        </p:txBody>
      </p:sp>
      <p:sp>
        <p:nvSpPr>
          <p:cNvPr id="43" name="Ellipse 42"/>
          <p:cNvSpPr/>
          <p:nvPr/>
        </p:nvSpPr>
        <p:spPr>
          <a:xfrm>
            <a:off x="0" y="1916832"/>
            <a:ext cx="3635896" cy="129614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 rot="8465901">
            <a:off x="2550256" y="2573999"/>
            <a:ext cx="2646349" cy="121392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 rot="5400000">
            <a:off x="5040052" y="1736815"/>
            <a:ext cx="1440159" cy="194421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/>
          <p:cNvSpPr txBox="1"/>
          <p:nvPr/>
        </p:nvSpPr>
        <p:spPr>
          <a:xfrm>
            <a:off x="539552" y="1556792"/>
            <a:ext cx="2808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CS « Métrologie/Assurance qualité »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3203848" y="1834954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CS « Observatoires nationaux »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6732240" y="1233062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CS « SIQA/Communication »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9" name="Ellipse 48"/>
          <p:cNvSpPr/>
          <p:nvPr/>
        </p:nvSpPr>
        <p:spPr>
          <a:xfrm rot="5400000">
            <a:off x="5790457" y="2371332"/>
            <a:ext cx="4312094" cy="26997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/>
          <p:cNvSpPr txBox="1"/>
          <p:nvPr/>
        </p:nvSpPr>
        <p:spPr>
          <a:xfrm>
            <a:off x="4986627" y="3506915"/>
            <a:ext cx="1368152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CS « EMTD »</a:t>
            </a:r>
            <a:endParaRPr lang="fr-FR" sz="1400" dirty="0">
              <a:solidFill>
                <a:srgbClr val="00B050"/>
              </a:solidFill>
            </a:endParaRPr>
          </a:p>
        </p:txBody>
      </p:sp>
      <p:sp>
        <p:nvSpPr>
          <p:cNvPr id="51" name="Ellipse 50"/>
          <p:cNvSpPr/>
          <p:nvPr/>
        </p:nvSpPr>
        <p:spPr>
          <a:xfrm>
            <a:off x="323528" y="4365104"/>
            <a:ext cx="3635896" cy="1800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51"/>
          <p:cNvSpPr txBox="1"/>
          <p:nvPr/>
        </p:nvSpPr>
        <p:spPr>
          <a:xfrm>
            <a:off x="2196451" y="483637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797020" y="4697877"/>
            <a:ext cx="1543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Autres sujets</a:t>
            </a:r>
          </a:p>
          <a:p>
            <a:r>
              <a:rPr lang="fr-FR" dirty="0" smtClean="0"/>
              <a:t>(NH</a:t>
            </a:r>
            <a:r>
              <a:rPr lang="fr-FR" baseline="-25000" dirty="0" smtClean="0"/>
              <a:t>3</a:t>
            </a:r>
            <a:r>
              <a:rPr lang="fr-FR" dirty="0" smtClean="0"/>
              <a:t>, Phyto…)</a:t>
            </a:r>
            <a:endParaRPr lang="fr-FR" dirty="0"/>
          </a:p>
        </p:txBody>
      </p:sp>
      <p:sp>
        <p:nvSpPr>
          <p:cNvPr id="54" name="ZoneTexte 53"/>
          <p:cNvSpPr txBox="1"/>
          <p:nvPr/>
        </p:nvSpPr>
        <p:spPr>
          <a:xfrm>
            <a:off x="1311602" y="6309320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rgbClr val="FF0000"/>
                </a:solidFill>
              </a:rPr>
              <a:t>CS « Anticipation »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323528" y="90872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Passage de 7 à 5 « CS »</a:t>
            </a:r>
            <a:endParaRPr lang="fr-FR" b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1601416" y="5484133"/>
            <a:ext cx="108012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Micro-capteurs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7EA42-CA7C-4FCC-B5DA-68FE6340E037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3923928" y="908720"/>
            <a:ext cx="1368152" cy="92333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dirty="0" smtClean="0">
              <a:solidFill>
                <a:schemeClr val="bg1"/>
              </a:solidFill>
            </a:endParaRPr>
          </a:p>
          <a:p>
            <a:pPr algn="ctr"/>
            <a:r>
              <a:rPr lang="fr-FR" dirty="0" smtClean="0">
                <a:solidFill>
                  <a:schemeClr val="bg1"/>
                </a:solidFill>
              </a:rPr>
              <a:t>CPS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7504" y="2276872"/>
            <a:ext cx="2592288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Métrologie / assurance qualité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283968" y="2276872"/>
            <a:ext cx="1584176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Emissions, modélisation, traitement des données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7596336" y="2276872"/>
            <a:ext cx="144016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SIQA/Communication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771800" y="2276872"/>
            <a:ext cx="1440160" cy="67710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Observatoires nationaux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499992" y="3068960"/>
            <a:ext cx="1080120" cy="67710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Zones de vigilance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2915816" y="3068960"/>
            <a:ext cx="1152128" cy="67710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Modèles récepteurs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7740352" y="3049796"/>
            <a:ext cx="108012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SPOT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4499992" y="3789040"/>
            <a:ext cx="1080120" cy="67710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Source </a:t>
            </a:r>
            <a:r>
              <a:rPr lang="fr-FR" sz="1000" dirty="0" err="1" smtClean="0">
                <a:solidFill>
                  <a:schemeClr val="bg1"/>
                </a:solidFill>
              </a:rPr>
              <a:t>apportionment</a:t>
            </a:r>
            <a:endParaRPr lang="fr-FR" sz="1000" dirty="0" smtClean="0">
              <a:solidFill>
                <a:schemeClr val="bg1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7740352" y="3645024"/>
            <a:ext cx="1080120" cy="677108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Référentiel constituants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2915816" y="3789040"/>
            <a:ext cx="1152128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ACSM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251520" y="3068960"/>
            <a:ext cx="1152128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Assurance qualité</a:t>
            </a:r>
          </a:p>
        </p:txBody>
      </p:sp>
      <p:sp>
        <p:nvSpPr>
          <p:cNvPr id="42" name="Titre 1"/>
          <p:cNvSpPr>
            <a:spLocks noGrp="1"/>
          </p:cNvSpPr>
          <p:nvPr>
            <p:ph type="title"/>
          </p:nvPr>
        </p:nvSpPr>
        <p:spPr>
          <a:xfrm>
            <a:off x="2041376" y="130622"/>
            <a:ext cx="6491064" cy="562074"/>
          </a:xfrm>
        </p:spPr>
        <p:txBody>
          <a:bodyPr>
            <a:normAutofit/>
          </a:bodyPr>
          <a:lstStyle/>
          <a:p>
            <a:r>
              <a:rPr lang="fr-FR" dirty="0" smtClean="0"/>
              <a:t>Comitologie évolution (proposition 1)</a:t>
            </a:r>
            <a:endParaRPr lang="fr-FR" dirty="0"/>
          </a:p>
        </p:txBody>
      </p:sp>
      <p:sp>
        <p:nvSpPr>
          <p:cNvPr id="43" name="ZoneTexte 42"/>
          <p:cNvSpPr txBox="1"/>
          <p:nvPr/>
        </p:nvSpPr>
        <p:spPr>
          <a:xfrm>
            <a:off x="5940152" y="2276872"/>
            <a:ext cx="1584176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CS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Anticipation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1475656" y="3068960"/>
            <a:ext cx="108012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Suivi du matériel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6012160" y="3068960"/>
            <a:ext cx="1368152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Micro-capteurs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6012160" y="3625860"/>
            <a:ext cx="1368152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err="1" smtClean="0">
                <a:solidFill>
                  <a:schemeClr val="bg1"/>
                </a:solidFill>
              </a:rPr>
              <a:t>Phyto</a:t>
            </a:r>
            <a:endParaRPr lang="fr-FR" sz="1000" dirty="0" smtClean="0">
              <a:solidFill>
                <a:schemeClr val="bg1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6012160" y="4221088"/>
            <a:ext cx="1368152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PUF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323528" y="908720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Passage de 10 GT et 1 club à 13 GT (mais plus de sujets traités !!!)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251520" y="5229200"/>
            <a:ext cx="5616624" cy="120032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Quid des commissions, GT, clubs de la Fédération ATMO et/ou AASQA (ex commission ressources, </a:t>
            </a:r>
            <a:r>
              <a:rPr lang="fr-FR" i="1" dirty="0" smtClean="0">
                <a:solidFill>
                  <a:schemeClr val="bg1"/>
                </a:solidFill>
              </a:rPr>
              <a:t>etc.</a:t>
            </a:r>
            <a:r>
              <a:rPr lang="fr-FR" dirty="0" smtClean="0">
                <a:solidFill>
                  <a:schemeClr val="bg1"/>
                </a:solidFill>
              </a:rPr>
              <a:t>)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Quelle articulation ? 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Comment associer les DREAL ?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796136" y="836712"/>
            <a:ext cx="2664296" cy="30777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COPIL </a:t>
            </a:r>
            <a:r>
              <a:rPr lang="fr-FR" sz="1400" dirty="0" err="1" smtClean="0"/>
              <a:t>Geod’Air</a:t>
            </a:r>
            <a:r>
              <a:rPr lang="fr-FR" sz="1400" dirty="0" smtClean="0"/>
              <a:t>/PASS (dont MAD)</a:t>
            </a:r>
            <a:endParaRPr lang="fr-FR" sz="1400" dirty="0"/>
          </a:p>
        </p:txBody>
      </p:sp>
      <p:sp>
        <p:nvSpPr>
          <p:cNvPr id="30" name="ZoneTexte 29"/>
          <p:cNvSpPr txBox="1"/>
          <p:nvPr/>
        </p:nvSpPr>
        <p:spPr>
          <a:xfrm>
            <a:off x="7740352" y="4365104"/>
            <a:ext cx="108012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GT</a:t>
            </a:r>
          </a:p>
          <a:p>
            <a:pPr algn="ctr"/>
            <a:r>
              <a:rPr lang="fr-FR" sz="1000" dirty="0" smtClean="0">
                <a:solidFill>
                  <a:schemeClr val="bg1"/>
                </a:solidFill>
              </a:rPr>
              <a:t>Communication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5796136" y="1196752"/>
            <a:ext cx="3024336" cy="7386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COPIL Evolution du dispositif (rationalisation, stratégie PRSQA et ressources financières)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_powerpoint-LCSQA-V04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Modèle_powerpoint-LCSQA-V042016</Template>
  <TotalTime>722</TotalTime>
  <Words>363</Words>
  <Application>Microsoft Office PowerPoint</Application>
  <PresentationFormat>Affichage à l'écran (4:3)</PresentationFormat>
  <Paragraphs>142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Symbol</vt:lpstr>
      <vt:lpstr>Trebuchet MS</vt:lpstr>
      <vt:lpstr>Wingdings</vt:lpstr>
      <vt:lpstr>Modèle_powerpoint-LCSQA-V042016</vt:lpstr>
      <vt:lpstr>Présentation PowerPoint</vt:lpstr>
      <vt:lpstr>Contexte et objectifs</vt:lpstr>
      <vt:lpstr>Comitologie actuelle (début 2018)</vt:lpstr>
      <vt:lpstr>Proposition de réorganisation</vt:lpstr>
      <vt:lpstr>Comitologie évolution (proposition 1)</vt:lpstr>
    </vt:vector>
  </TitlesOfParts>
  <Company>INERIS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de la comitologie du dispositif</dc:title>
  <dc:creator>LCSQA</dc:creator>
  <cp:lastModifiedBy>MATHE François</cp:lastModifiedBy>
  <cp:revision>70</cp:revision>
  <dcterms:created xsi:type="dcterms:W3CDTF">2016-09-27T13:16:15Z</dcterms:created>
  <dcterms:modified xsi:type="dcterms:W3CDTF">2018-02-05T06:53:25Z</dcterms:modified>
</cp:coreProperties>
</file>