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29"/>
  </p:notesMasterIdLst>
  <p:sldIdLst>
    <p:sldId id="256" r:id="rId2"/>
    <p:sldId id="268" r:id="rId3"/>
    <p:sldId id="269" r:id="rId4"/>
    <p:sldId id="270" r:id="rId5"/>
    <p:sldId id="271" r:id="rId6"/>
    <p:sldId id="272" r:id="rId7"/>
    <p:sldId id="259" r:id="rId8"/>
    <p:sldId id="258" r:id="rId9"/>
    <p:sldId id="261" r:id="rId10"/>
    <p:sldId id="260" r:id="rId11"/>
    <p:sldId id="263" r:id="rId12"/>
    <p:sldId id="262" r:id="rId13"/>
    <p:sldId id="279" r:id="rId14"/>
    <p:sldId id="264" r:id="rId15"/>
    <p:sldId id="281" r:id="rId16"/>
    <p:sldId id="266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çois Mathé" initials="F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0" autoAdjust="0"/>
    <p:restoredTop sz="94641" autoAdjust="0"/>
  </p:normalViewPr>
  <p:slideViewPr>
    <p:cSldViewPr showGuides="1">
      <p:cViewPr varScale="1">
        <p:scale>
          <a:sx n="115" d="100"/>
          <a:sy n="115" d="100"/>
        </p:scale>
        <p:origin x="114" y="7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A9A3C-063A-4809-98BF-D4B891DA9F5C}" type="datetimeFigureOut">
              <a:rPr lang="fr-FR" smtClean="0"/>
              <a:pPr/>
              <a:t>13/03/2018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ECEF8-259A-47FC-B9DE-E968AFFAC1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55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39752" y="789552"/>
            <a:ext cx="6118448" cy="1102519"/>
          </a:xfrm>
        </p:spPr>
        <p:txBody>
          <a:bodyPr>
            <a:normAutofit/>
          </a:bodyPr>
          <a:lstStyle>
            <a:lvl1pPr>
              <a:defRPr sz="3200" cap="small" baseline="0">
                <a:solidFill>
                  <a:srgbClr val="0C5AAA"/>
                </a:solidFill>
                <a:latin typeface="Trebuchet MS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75856" y="2157704"/>
            <a:ext cx="5184576" cy="221424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C5AAA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4" name="Image 3" descr="001slidesTitre_Fev2017_v1_16_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1376" y="97966"/>
            <a:ext cx="6491064" cy="421556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81541"/>
            <a:ext cx="8229600" cy="3913082"/>
          </a:xfrm>
        </p:spPr>
        <p:txBody>
          <a:bodyPr/>
          <a:lstStyle>
            <a:lvl1pPr>
              <a:defRPr sz="2800"/>
            </a:lvl1pPr>
            <a:lvl3pPr>
              <a:buFont typeface="Wingdings" pitchFamily="2" charset="2"/>
              <a:buChar char="Ø"/>
              <a:defRPr/>
            </a:lvl3pPr>
            <a:lvl4pPr>
              <a:buFont typeface="Wingdings" pitchFamily="2" charset="2"/>
              <a:buChar char="ü"/>
              <a:defRPr/>
            </a:lvl4pPr>
            <a:lvl5pPr>
              <a:buFont typeface="Wingdings" pitchFamily="2" charset="2"/>
              <a:buChar char="Ø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314600" cy="273844"/>
          </a:xfrm>
        </p:spPr>
        <p:txBody>
          <a:bodyPr/>
          <a:lstStyle/>
          <a:p>
            <a:r>
              <a:rPr lang="fr-FR"/>
              <a:t>Titre présentation - 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74904" y="4767263"/>
            <a:ext cx="2133600" cy="273844"/>
          </a:xfrm>
        </p:spPr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47DFD-0B83-4C52-B877-5A570CDDFCCD}" type="datetime1">
              <a:rPr lang="fr-FR" smtClean="0"/>
              <a:pPr/>
              <a:t>13/03/2018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9912" y="2931790"/>
            <a:ext cx="5184576" cy="50405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Bilan 2015-2017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491880" y="1419622"/>
            <a:ext cx="5112568" cy="1048513"/>
          </a:xfrm>
        </p:spPr>
        <p:txBody>
          <a:bodyPr>
            <a:normAutofit/>
          </a:bodyPr>
          <a:lstStyle/>
          <a:p>
            <a:r>
              <a:rPr lang="fr-FR" sz="2400" dirty="0"/>
              <a:t>Suivi d’équivalence des AMS PM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751419A7-62E6-48F3-A068-F818C082E292}"/>
              </a:ext>
            </a:extLst>
          </p:cNvPr>
          <p:cNvSpPr txBox="1">
            <a:spLocks/>
          </p:cNvSpPr>
          <p:nvPr/>
        </p:nvSpPr>
        <p:spPr>
          <a:xfrm>
            <a:off x="3779912" y="3899501"/>
            <a:ext cx="518457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0C5AA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CS PM du 05 Février 2018</a:t>
            </a:r>
          </a:p>
          <a:p>
            <a:r>
              <a:rPr lang="fr-FR" sz="1800" dirty="0"/>
              <a:t>T. AMODEO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AE4EC85A-1FA1-4E98-9616-54F2B54DB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088" y="2464347"/>
            <a:ext cx="2282912" cy="198824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281AABB-E34D-475C-B3AF-2B59CE1FDD95}"/>
              </a:ext>
            </a:extLst>
          </p:cNvPr>
          <p:cNvSpPr txBox="1">
            <a:spLocks/>
          </p:cNvSpPr>
          <p:nvPr/>
        </p:nvSpPr>
        <p:spPr>
          <a:xfrm>
            <a:off x="2022684" y="51470"/>
            <a:ext cx="6048672" cy="349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MP101M : PM</a:t>
            </a:r>
            <a:r>
              <a:rPr lang="fr-FR" baseline="-25000" dirty="0"/>
              <a:t>2,5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8DD9239D-0C11-4895-830A-220C88CDE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5122912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6E6230F-7912-4D26-BA9B-1D230B73BC44}"/>
              </a:ext>
            </a:extLst>
          </p:cNvPr>
          <p:cNvSpPr txBox="1"/>
          <p:nvPr/>
        </p:nvSpPr>
        <p:spPr>
          <a:xfrm>
            <a:off x="4932040" y="503291"/>
            <a:ext cx="2422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Bilan 2011-2014</a:t>
            </a:r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281A6EBF-BBFF-42AE-8B21-AABC3782F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44375"/>
              </p:ext>
            </p:extLst>
          </p:nvPr>
        </p:nvGraphicFramePr>
        <p:xfrm>
          <a:off x="7209935" y="839102"/>
          <a:ext cx="1832875" cy="728784"/>
        </p:xfrm>
        <a:graphic>
          <a:graphicData uri="http://schemas.openxmlformats.org/drawingml/2006/table">
            <a:tbl>
              <a:tblPr/>
              <a:tblGrid>
                <a:gridCol w="1242280">
                  <a:extLst>
                    <a:ext uri="{9D8B030D-6E8A-4147-A177-3AD203B41FA5}">
                      <a16:colId xmlns:a16="http://schemas.microsoft.com/office/drawing/2014/main" val="826215682"/>
                    </a:ext>
                  </a:extLst>
                </a:gridCol>
                <a:gridCol w="590595">
                  <a:extLst>
                    <a:ext uri="{9D8B030D-6E8A-4147-A177-3AD203B41FA5}">
                      <a16:colId xmlns:a16="http://schemas.microsoft.com/office/drawing/2014/main" val="1319156504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Pente 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4190"/>
                  </a:ext>
                </a:extLst>
              </a:tr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Ordonnée à l'origine 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658230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FDB74A5C-7D21-4131-B4A1-EF3F7BC30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379774"/>
              </p:ext>
            </p:extLst>
          </p:nvPr>
        </p:nvGraphicFramePr>
        <p:xfrm>
          <a:off x="5004049" y="833180"/>
          <a:ext cx="1832875" cy="728784"/>
        </p:xfrm>
        <a:graphic>
          <a:graphicData uri="http://schemas.openxmlformats.org/drawingml/2006/table">
            <a:tbl>
              <a:tblPr/>
              <a:tblGrid>
                <a:gridCol w="1237940">
                  <a:extLst>
                    <a:ext uri="{9D8B030D-6E8A-4147-A177-3AD203B41FA5}">
                      <a16:colId xmlns:a16="http://schemas.microsoft.com/office/drawing/2014/main" val="826215682"/>
                    </a:ext>
                  </a:extLst>
                </a:gridCol>
                <a:gridCol w="594935">
                  <a:extLst>
                    <a:ext uri="{9D8B030D-6E8A-4147-A177-3AD203B41FA5}">
                      <a16:colId xmlns:a16="http://schemas.microsoft.com/office/drawing/2014/main" val="1319156504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Pente 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4190"/>
                  </a:ext>
                </a:extLst>
              </a:tr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Ordonnée à l'origine 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658230"/>
                  </a:ext>
                </a:extLst>
              </a:tr>
            </a:tbl>
          </a:graphicData>
        </a:graphic>
      </p:graphicFrame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69CC64A4-8C7A-4731-8AD3-B7AB2D771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362095"/>
              </p:ext>
            </p:extLst>
          </p:nvPr>
        </p:nvGraphicFramePr>
        <p:xfrm>
          <a:off x="5004048" y="1561517"/>
          <a:ext cx="1832875" cy="363024"/>
        </p:xfrm>
        <a:graphic>
          <a:graphicData uri="http://schemas.openxmlformats.org/drawingml/2006/table">
            <a:tbl>
              <a:tblPr/>
              <a:tblGrid>
                <a:gridCol w="1237940">
                  <a:extLst>
                    <a:ext uri="{9D8B030D-6E8A-4147-A177-3AD203B41FA5}">
                      <a16:colId xmlns:a16="http://schemas.microsoft.com/office/drawing/2014/main" val="1214037374"/>
                    </a:ext>
                  </a:extLst>
                </a:gridCol>
                <a:gridCol w="594935">
                  <a:extLst>
                    <a:ext uri="{9D8B030D-6E8A-4147-A177-3AD203B41FA5}">
                      <a16:colId xmlns:a16="http://schemas.microsoft.com/office/drawing/2014/main" val="1504820753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Incertitude (k=2)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89959"/>
                  </a:ext>
                </a:extLst>
              </a:tr>
            </a:tbl>
          </a:graphicData>
        </a:graphic>
      </p:graphicFrame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C9D91F92-A3FF-4DC4-9697-B5AEFF9C1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839959"/>
              </p:ext>
            </p:extLst>
          </p:nvPr>
        </p:nvGraphicFramePr>
        <p:xfrm>
          <a:off x="7209935" y="1567886"/>
          <a:ext cx="1832875" cy="363024"/>
        </p:xfrm>
        <a:graphic>
          <a:graphicData uri="http://schemas.openxmlformats.org/drawingml/2006/table">
            <a:tbl>
              <a:tblPr/>
              <a:tblGrid>
                <a:gridCol w="1242281">
                  <a:extLst>
                    <a:ext uri="{9D8B030D-6E8A-4147-A177-3AD203B41FA5}">
                      <a16:colId xmlns:a16="http://schemas.microsoft.com/office/drawing/2014/main" val="1214037374"/>
                    </a:ext>
                  </a:extLst>
                </a:gridCol>
                <a:gridCol w="590594">
                  <a:extLst>
                    <a:ext uri="{9D8B030D-6E8A-4147-A177-3AD203B41FA5}">
                      <a16:colId xmlns:a16="http://schemas.microsoft.com/office/drawing/2014/main" val="1504820753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Incertitude (k=2)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26,3 %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89959"/>
                  </a:ext>
                </a:extLst>
              </a:tr>
            </a:tbl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2599CD7D-02DE-4B8F-8BDC-2661917AD750}"/>
              </a:ext>
            </a:extLst>
          </p:cNvPr>
          <p:cNvSpPr txBox="1"/>
          <p:nvPr/>
        </p:nvSpPr>
        <p:spPr>
          <a:xfrm>
            <a:off x="6974904" y="447389"/>
            <a:ext cx="2422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Bilan 2013-2016 </a:t>
            </a:r>
            <a:r>
              <a:rPr lang="fr-FR" sz="1000" b="1" dirty="0"/>
              <a:t>(740 paires de données)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3AE4507-E9CD-44E7-B1A1-21E7580D7F10}"/>
              </a:ext>
            </a:extLst>
          </p:cNvPr>
          <p:cNvSpPr txBox="1"/>
          <p:nvPr/>
        </p:nvSpPr>
        <p:spPr>
          <a:xfrm>
            <a:off x="4457346" y="1973446"/>
            <a:ext cx="2403741" cy="297004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100" dirty="0"/>
              <a:t>Application d’une fonction de correction </a:t>
            </a:r>
          </a:p>
          <a:p>
            <a:r>
              <a:rPr lang="fr-FR" sz="1100" dirty="0"/>
              <a:t>néanmoins 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100" dirty="0"/>
              <a:t>Base encore très incomplète (seulement 4 sites rassemblant plus d’un an de mesure)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100" dirty="0"/>
              <a:t>Ne permet pas d’amélioration sur chaque site à cause de la grande  dispersion des résultats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100" dirty="0"/>
              <a:t>Nb de valeurs hautes &lt; 20%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100" dirty="0"/>
              <a:t> influence configuration ligne RST ?</a:t>
            </a:r>
          </a:p>
          <a:p>
            <a:r>
              <a:rPr lang="fr-FR" sz="1100" dirty="0">
                <a:sym typeface="Wingdings" panose="05000000000000000000" pitchFamily="2" charset="2"/>
              </a:rPr>
              <a:t>=  </a:t>
            </a:r>
            <a:r>
              <a:rPr lang="fr-FR" sz="1100" u="sng" dirty="0">
                <a:sym typeface="Wingdings" panose="05000000000000000000" pitchFamily="2" charset="2"/>
              </a:rPr>
              <a:t>pas de conclusion définitive</a:t>
            </a:r>
            <a:endParaRPr lang="fr-FR" sz="1100" u="sng" dirty="0"/>
          </a:p>
          <a:p>
            <a:endParaRPr lang="fr-FR" sz="500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100" dirty="0"/>
              <a:t>Résultats stables par rapport au bilan 2013-2016  (i.e. sous estimation)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100" dirty="0"/>
              <a:t>identification de sous-ensemble ?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DFE5D23-B316-48B2-BAD1-94BCC2423489}"/>
              </a:ext>
            </a:extLst>
          </p:cNvPr>
          <p:cNvSpPr txBox="1"/>
          <p:nvPr/>
        </p:nvSpPr>
        <p:spPr>
          <a:xfrm>
            <a:off x="7524328" y="2266560"/>
            <a:ext cx="1284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Bilan 2015-2017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68B555E4-1387-4220-9B5E-D9E91D85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1920" y="4781300"/>
            <a:ext cx="2895600" cy="273844"/>
          </a:xfrm>
        </p:spPr>
        <p:txBody>
          <a:bodyPr/>
          <a:lstStyle/>
          <a:p>
            <a:r>
              <a:rPr lang="fr-FR" dirty="0"/>
              <a:t>CS « Particules en suspension » - 05-02-18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372F41C-8EE2-4C1A-A2EF-667E0A802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27534"/>
            <a:ext cx="4220353" cy="39735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601BB4-F4A4-4B05-9E42-F55A060B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9676542-57A8-4567-8270-571EEB7AC1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5696" y="18776"/>
            <a:ext cx="6491064" cy="4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FIDAS 200 : PM</a:t>
            </a:r>
            <a:r>
              <a:rPr lang="fr-FR" baseline="-25000" dirty="0"/>
              <a:t>10 </a:t>
            </a:r>
            <a:r>
              <a:rPr lang="fr-FR" dirty="0"/>
              <a:t>(fond urbain)</a:t>
            </a:r>
            <a:endParaRPr lang="fr-FR" baseline="-25000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EE76D5AE-A2A5-4724-9BA5-3EDACC9C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5122912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2DF7EC0-8A80-42C2-85D2-DA1339B92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814" t="-4525" r="2814" b="15366"/>
          <a:stretch/>
        </p:blipFill>
        <p:spPr>
          <a:xfrm>
            <a:off x="6356290" y="2355725"/>
            <a:ext cx="2680206" cy="2220549"/>
          </a:xfrm>
          <a:prstGeom prst="rect">
            <a:avLst/>
          </a:prstGeom>
        </p:spPr>
      </p:pic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6C28EB2A-CFE1-4D67-8D50-968CA8C04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386162"/>
              </p:ext>
            </p:extLst>
          </p:nvPr>
        </p:nvGraphicFramePr>
        <p:xfrm>
          <a:off x="5580112" y="842093"/>
          <a:ext cx="1832875" cy="728784"/>
        </p:xfrm>
        <a:graphic>
          <a:graphicData uri="http://schemas.openxmlformats.org/drawingml/2006/table">
            <a:tbl>
              <a:tblPr/>
              <a:tblGrid>
                <a:gridCol w="1242280">
                  <a:extLst>
                    <a:ext uri="{9D8B030D-6E8A-4147-A177-3AD203B41FA5}">
                      <a16:colId xmlns:a16="http://schemas.microsoft.com/office/drawing/2014/main" val="826215682"/>
                    </a:ext>
                  </a:extLst>
                </a:gridCol>
                <a:gridCol w="590595">
                  <a:extLst>
                    <a:ext uri="{9D8B030D-6E8A-4147-A177-3AD203B41FA5}">
                      <a16:colId xmlns:a16="http://schemas.microsoft.com/office/drawing/2014/main" val="1319156504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Pente 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4190"/>
                  </a:ext>
                </a:extLst>
              </a:tr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Ordonnée à l'origine 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-0,84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658230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16524CEB-3126-44DB-9BCE-C62FCEDF2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870636"/>
              </p:ext>
            </p:extLst>
          </p:nvPr>
        </p:nvGraphicFramePr>
        <p:xfrm>
          <a:off x="5580112" y="1570877"/>
          <a:ext cx="1832875" cy="363024"/>
        </p:xfrm>
        <a:graphic>
          <a:graphicData uri="http://schemas.openxmlformats.org/drawingml/2006/table">
            <a:tbl>
              <a:tblPr/>
              <a:tblGrid>
                <a:gridCol w="1242281">
                  <a:extLst>
                    <a:ext uri="{9D8B030D-6E8A-4147-A177-3AD203B41FA5}">
                      <a16:colId xmlns:a16="http://schemas.microsoft.com/office/drawing/2014/main" val="1214037374"/>
                    </a:ext>
                  </a:extLst>
                </a:gridCol>
                <a:gridCol w="590594">
                  <a:extLst>
                    <a:ext uri="{9D8B030D-6E8A-4147-A177-3AD203B41FA5}">
                      <a16:colId xmlns:a16="http://schemas.microsoft.com/office/drawing/2014/main" val="1504820753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Incertitude (k=2)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89959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2A0BD38E-C485-421B-8A5C-396351321951}"/>
              </a:ext>
            </a:extLst>
          </p:cNvPr>
          <p:cNvSpPr txBox="1"/>
          <p:nvPr/>
        </p:nvSpPr>
        <p:spPr>
          <a:xfrm>
            <a:off x="5487935" y="495468"/>
            <a:ext cx="333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Bilan 2013-2016 ( 341 paires de données)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06B05D-5098-43CB-9B5A-8BDD2D9393B9}"/>
              </a:ext>
            </a:extLst>
          </p:cNvPr>
          <p:cNvSpPr txBox="1"/>
          <p:nvPr/>
        </p:nvSpPr>
        <p:spPr>
          <a:xfrm>
            <a:off x="3865898" y="2016415"/>
            <a:ext cx="2630651" cy="267765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Sous estimation de la pente b</a:t>
            </a:r>
          </a:p>
          <a:p>
            <a:endParaRPr lang="fr-FR" sz="600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A ce jour, pas de conclusion sur une application de la fonction de correction car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Valeur hautes &lt; 20%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Base très incomplète (seulement deux sites avec 1 an données)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Forte dispersion d’un site à un autre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La fonction de correction n’améliore pas les résultats pour les valeurs hautes</a:t>
            </a:r>
          </a:p>
          <a:p>
            <a:endParaRPr lang="fr-FR" sz="600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Pente légèrement moins bonne que pour le bilan 2013-2016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8CDB931-CA38-4807-837A-2287BFE1804D}"/>
              </a:ext>
            </a:extLst>
          </p:cNvPr>
          <p:cNvSpPr txBox="1"/>
          <p:nvPr/>
        </p:nvSpPr>
        <p:spPr>
          <a:xfrm>
            <a:off x="7154203" y="2217225"/>
            <a:ext cx="1284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Bilan 2015-2017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68B555E4-1387-4220-9B5E-D9E91D85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7694" y="4767264"/>
            <a:ext cx="2895600" cy="273844"/>
          </a:xfrm>
        </p:spPr>
        <p:txBody>
          <a:bodyPr/>
          <a:lstStyle/>
          <a:p>
            <a:r>
              <a:rPr lang="fr-FR" dirty="0"/>
              <a:t>CS « Particules en suspension » - 05-02-18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12526D-F2E8-4009-86CF-3DDF4FBF0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9" y="495467"/>
            <a:ext cx="3732456" cy="421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77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F3C42C-F3EF-49E3-8BA8-D342EF54AE3B}"/>
              </a:ext>
            </a:extLst>
          </p:cNvPr>
          <p:cNvSpPr txBox="1">
            <a:spLocks/>
          </p:cNvSpPr>
          <p:nvPr/>
        </p:nvSpPr>
        <p:spPr>
          <a:xfrm>
            <a:off x="2022684" y="51470"/>
            <a:ext cx="6048672" cy="349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FIDAS 200 : PM</a:t>
            </a:r>
            <a:r>
              <a:rPr lang="fr-FR" baseline="-25000" dirty="0"/>
              <a:t>2,5 </a:t>
            </a:r>
            <a:r>
              <a:rPr lang="fr-FR" dirty="0"/>
              <a:t> (fond urbain)</a:t>
            </a:r>
            <a:endParaRPr lang="fr-FR" baseline="-25000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505B30F8-52DF-4C4C-8E18-DDB0A73C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5122912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6DDD2FBB-AD57-4BC9-B183-A63634F1B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7671"/>
              </p:ext>
            </p:extLst>
          </p:nvPr>
        </p:nvGraphicFramePr>
        <p:xfrm>
          <a:off x="5580112" y="842093"/>
          <a:ext cx="1832875" cy="728784"/>
        </p:xfrm>
        <a:graphic>
          <a:graphicData uri="http://schemas.openxmlformats.org/drawingml/2006/table">
            <a:tbl>
              <a:tblPr/>
              <a:tblGrid>
                <a:gridCol w="1242280">
                  <a:extLst>
                    <a:ext uri="{9D8B030D-6E8A-4147-A177-3AD203B41FA5}">
                      <a16:colId xmlns:a16="http://schemas.microsoft.com/office/drawing/2014/main" val="826215682"/>
                    </a:ext>
                  </a:extLst>
                </a:gridCol>
                <a:gridCol w="590595">
                  <a:extLst>
                    <a:ext uri="{9D8B030D-6E8A-4147-A177-3AD203B41FA5}">
                      <a16:colId xmlns:a16="http://schemas.microsoft.com/office/drawing/2014/main" val="1319156504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Pente 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4190"/>
                  </a:ext>
                </a:extLst>
              </a:tr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Ordonnée à l'origine 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-0,38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658230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4802FC-B75B-4A74-9CF9-B3182A8F4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437527"/>
              </p:ext>
            </p:extLst>
          </p:nvPr>
        </p:nvGraphicFramePr>
        <p:xfrm>
          <a:off x="5580112" y="1570877"/>
          <a:ext cx="1832875" cy="363024"/>
        </p:xfrm>
        <a:graphic>
          <a:graphicData uri="http://schemas.openxmlformats.org/drawingml/2006/table">
            <a:tbl>
              <a:tblPr/>
              <a:tblGrid>
                <a:gridCol w="1242281">
                  <a:extLst>
                    <a:ext uri="{9D8B030D-6E8A-4147-A177-3AD203B41FA5}">
                      <a16:colId xmlns:a16="http://schemas.microsoft.com/office/drawing/2014/main" val="1214037374"/>
                    </a:ext>
                  </a:extLst>
                </a:gridCol>
                <a:gridCol w="590594">
                  <a:extLst>
                    <a:ext uri="{9D8B030D-6E8A-4147-A177-3AD203B41FA5}">
                      <a16:colId xmlns:a16="http://schemas.microsoft.com/office/drawing/2014/main" val="1504820753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Incertitude (k=2)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11,9 %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89959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02B340BB-FF88-4376-B09D-068FF9BD6CD3}"/>
              </a:ext>
            </a:extLst>
          </p:cNvPr>
          <p:cNvSpPr txBox="1"/>
          <p:nvPr/>
        </p:nvSpPr>
        <p:spPr>
          <a:xfrm>
            <a:off x="5487935" y="495468"/>
            <a:ext cx="333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Bilan 2013-2016 ( 345 paires de données)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2FADABE-85E8-4225-A11C-BB830CF2E3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48"/>
          <a:stretch/>
        </p:blipFill>
        <p:spPr>
          <a:xfrm>
            <a:off x="6588224" y="2668074"/>
            <a:ext cx="2401418" cy="201971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3EEFE8A-FE8E-449B-B7AA-8A993AB25C00}"/>
              </a:ext>
            </a:extLst>
          </p:cNvPr>
          <p:cNvSpPr txBox="1"/>
          <p:nvPr/>
        </p:nvSpPr>
        <p:spPr>
          <a:xfrm>
            <a:off x="3859261" y="1994119"/>
            <a:ext cx="2670001" cy="267765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 Légère sous estimation de b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 Résultats homogènes d’un site à l’autre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 A ce jour, pas de conclusion car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Base à compléter en 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seulement deux sites avec 1 an données)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valeur hautes &lt; 20%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La fonction de correction n’améliore pas les hautes concentrations</a:t>
            </a:r>
          </a:p>
          <a:p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Résultats légèrement moins bon que pour le bilan 2013-2016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C552708-7F22-444A-9BE5-C916320E71F2}"/>
              </a:ext>
            </a:extLst>
          </p:cNvPr>
          <p:cNvSpPr txBox="1"/>
          <p:nvPr/>
        </p:nvSpPr>
        <p:spPr>
          <a:xfrm>
            <a:off x="7146620" y="2357118"/>
            <a:ext cx="1284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Bilan 2015-2017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68B555E4-1387-4220-9B5E-D9E91D85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4447" y="4769108"/>
            <a:ext cx="2895600" cy="273844"/>
          </a:xfrm>
        </p:spPr>
        <p:txBody>
          <a:bodyPr/>
          <a:lstStyle/>
          <a:p>
            <a:r>
              <a:rPr lang="fr-FR" dirty="0"/>
              <a:t>CS « Particules en suspension » - 05-02-18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41A6545-1591-405B-B997-724745742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80998"/>
            <a:ext cx="3455904" cy="41641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766C97-15EA-407B-A655-3FD9F9C0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5053"/>
            <a:ext cx="6491064" cy="421556"/>
          </a:xfrm>
        </p:spPr>
        <p:txBody>
          <a:bodyPr/>
          <a:lstStyle/>
          <a:p>
            <a:r>
              <a:rPr lang="fr-FR" sz="2400" dirty="0"/>
              <a:t>TEOM FDMS 1405-F : PM</a:t>
            </a:r>
            <a:r>
              <a:rPr lang="fr-FR" sz="2400" baseline="-25000" dirty="0"/>
              <a:t>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C74C9A-3CC0-484D-8638-1B6D2328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410E0DB3-A79E-4270-B8EA-988CCE0101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5122912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1BE5198C-E9F1-4BF9-BE6F-25974EF47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688535"/>
              </p:ext>
            </p:extLst>
          </p:nvPr>
        </p:nvGraphicFramePr>
        <p:xfrm>
          <a:off x="5580112" y="842093"/>
          <a:ext cx="1832875" cy="728784"/>
        </p:xfrm>
        <a:graphic>
          <a:graphicData uri="http://schemas.openxmlformats.org/drawingml/2006/table">
            <a:tbl>
              <a:tblPr/>
              <a:tblGrid>
                <a:gridCol w="1242280">
                  <a:extLst>
                    <a:ext uri="{9D8B030D-6E8A-4147-A177-3AD203B41FA5}">
                      <a16:colId xmlns:a16="http://schemas.microsoft.com/office/drawing/2014/main" val="826215682"/>
                    </a:ext>
                  </a:extLst>
                </a:gridCol>
                <a:gridCol w="590595">
                  <a:extLst>
                    <a:ext uri="{9D8B030D-6E8A-4147-A177-3AD203B41FA5}">
                      <a16:colId xmlns:a16="http://schemas.microsoft.com/office/drawing/2014/main" val="1319156504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Pente 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4190"/>
                  </a:ext>
                </a:extLst>
              </a:tr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Ordonnée à l'origine 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658230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237F4D26-C8BD-4458-9BEF-D508C363D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172183"/>
              </p:ext>
            </p:extLst>
          </p:nvPr>
        </p:nvGraphicFramePr>
        <p:xfrm>
          <a:off x="5580112" y="1570877"/>
          <a:ext cx="1832875" cy="363024"/>
        </p:xfrm>
        <a:graphic>
          <a:graphicData uri="http://schemas.openxmlformats.org/drawingml/2006/table">
            <a:tbl>
              <a:tblPr/>
              <a:tblGrid>
                <a:gridCol w="1242281">
                  <a:extLst>
                    <a:ext uri="{9D8B030D-6E8A-4147-A177-3AD203B41FA5}">
                      <a16:colId xmlns:a16="http://schemas.microsoft.com/office/drawing/2014/main" val="1214037374"/>
                    </a:ext>
                  </a:extLst>
                </a:gridCol>
                <a:gridCol w="590594">
                  <a:extLst>
                    <a:ext uri="{9D8B030D-6E8A-4147-A177-3AD203B41FA5}">
                      <a16:colId xmlns:a16="http://schemas.microsoft.com/office/drawing/2014/main" val="1504820753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Incertitude (k=2)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13,9 %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89959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57382DBD-A97F-4342-BA8E-E5B931E64E2D}"/>
              </a:ext>
            </a:extLst>
          </p:cNvPr>
          <p:cNvSpPr txBox="1"/>
          <p:nvPr/>
        </p:nvSpPr>
        <p:spPr>
          <a:xfrm>
            <a:off x="5487935" y="495468"/>
            <a:ext cx="333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Bilan 2013-2016 (400 paires de données)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F12372-03EC-4419-A2F8-E87F8EF85008}"/>
              </a:ext>
            </a:extLst>
          </p:cNvPr>
          <p:cNvSpPr/>
          <p:nvPr/>
        </p:nvSpPr>
        <p:spPr>
          <a:xfrm>
            <a:off x="7298774" y="2462091"/>
            <a:ext cx="1217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/>
              <a:t>Bilan 2015-2017</a:t>
            </a:r>
            <a:endParaRPr lang="fr-FR" sz="12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40B2D63-C754-4F04-8710-DB492BFE9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5" y="501292"/>
            <a:ext cx="3925921" cy="419888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6F07F9B-6839-44D6-81A8-6A2B21EC1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2774700"/>
            <a:ext cx="2350068" cy="197847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9E0D631-1FB2-4529-8BF0-627AA21EA51B}"/>
              </a:ext>
            </a:extLst>
          </p:cNvPr>
          <p:cNvSpPr txBox="1"/>
          <p:nvPr/>
        </p:nvSpPr>
        <p:spPr>
          <a:xfrm>
            <a:off x="4139952" y="2479868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Pas de fonction de correction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Base à compléter en 2018 (seulement 1 sites rassemble 1 an de données)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Valeur hautes &lt; 20 %</a:t>
            </a:r>
          </a:p>
          <a:p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Résultats stables par rapport au bilan précèdent.</a:t>
            </a:r>
          </a:p>
          <a:p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200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68B555E4-1387-4220-9B5E-D9E91D85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33" y="4753176"/>
            <a:ext cx="2895600" cy="273844"/>
          </a:xfrm>
        </p:spPr>
        <p:txBody>
          <a:bodyPr/>
          <a:lstStyle/>
          <a:p>
            <a:r>
              <a:rPr lang="fr-FR" dirty="0"/>
              <a:t>CS « Particules en suspension » - 05-02-18</a:t>
            </a:r>
          </a:p>
        </p:txBody>
      </p:sp>
    </p:spTree>
    <p:extLst>
      <p:ext uri="{BB962C8B-B14F-4D97-AF65-F5344CB8AC3E}">
        <p14:creationId xmlns:p14="http://schemas.microsoft.com/office/powerpoint/2010/main" val="269501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766C97-15EA-407B-A655-3FD9F9C0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5053"/>
            <a:ext cx="6491064" cy="421556"/>
          </a:xfrm>
        </p:spPr>
        <p:txBody>
          <a:bodyPr/>
          <a:lstStyle/>
          <a:p>
            <a:r>
              <a:rPr lang="fr-FR" sz="2400" dirty="0"/>
              <a:t>TEOM FDMS 1405-F : PM</a:t>
            </a:r>
            <a:r>
              <a:rPr lang="fr-FR" sz="2400" baseline="-25000" dirty="0"/>
              <a:t>2,5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C74C9A-3CC0-484D-8638-1B6D2328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410E0DB3-A79E-4270-B8EA-988CCE0101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5122912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1BE5198C-E9F1-4BF9-BE6F-25974EF47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14431"/>
              </p:ext>
            </p:extLst>
          </p:nvPr>
        </p:nvGraphicFramePr>
        <p:xfrm>
          <a:off x="5580112" y="842093"/>
          <a:ext cx="1832875" cy="728784"/>
        </p:xfrm>
        <a:graphic>
          <a:graphicData uri="http://schemas.openxmlformats.org/drawingml/2006/table">
            <a:tbl>
              <a:tblPr/>
              <a:tblGrid>
                <a:gridCol w="1242280">
                  <a:extLst>
                    <a:ext uri="{9D8B030D-6E8A-4147-A177-3AD203B41FA5}">
                      <a16:colId xmlns:a16="http://schemas.microsoft.com/office/drawing/2014/main" val="826215682"/>
                    </a:ext>
                  </a:extLst>
                </a:gridCol>
                <a:gridCol w="590595">
                  <a:extLst>
                    <a:ext uri="{9D8B030D-6E8A-4147-A177-3AD203B41FA5}">
                      <a16:colId xmlns:a16="http://schemas.microsoft.com/office/drawing/2014/main" val="1319156504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Pente 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4190"/>
                  </a:ext>
                </a:extLst>
              </a:tr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Ordonnée à l'origine 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658230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237F4D26-C8BD-4458-9BEF-D508C363D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504356"/>
              </p:ext>
            </p:extLst>
          </p:nvPr>
        </p:nvGraphicFramePr>
        <p:xfrm>
          <a:off x="5580112" y="1570877"/>
          <a:ext cx="1832875" cy="363024"/>
        </p:xfrm>
        <a:graphic>
          <a:graphicData uri="http://schemas.openxmlformats.org/drawingml/2006/table">
            <a:tbl>
              <a:tblPr/>
              <a:tblGrid>
                <a:gridCol w="1242281">
                  <a:extLst>
                    <a:ext uri="{9D8B030D-6E8A-4147-A177-3AD203B41FA5}">
                      <a16:colId xmlns:a16="http://schemas.microsoft.com/office/drawing/2014/main" val="1214037374"/>
                    </a:ext>
                  </a:extLst>
                </a:gridCol>
                <a:gridCol w="590594">
                  <a:extLst>
                    <a:ext uri="{9D8B030D-6E8A-4147-A177-3AD203B41FA5}">
                      <a16:colId xmlns:a16="http://schemas.microsoft.com/office/drawing/2014/main" val="1504820753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Incertitude (k=2)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89959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57382DBD-A97F-4342-BA8E-E5B931E64E2D}"/>
              </a:ext>
            </a:extLst>
          </p:cNvPr>
          <p:cNvSpPr txBox="1"/>
          <p:nvPr/>
        </p:nvSpPr>
        <p:spPr>
          <a:xfrm>
            <a:off x="5487935" y="495468"/>
            <a:ext cx="333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Bilan 2013-2016 (298 paires de données)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E3728A-227F-4E2D-9F5F-06B914E04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2773799"/>
            <a:ext cx="2212723" cy="19626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F12372-03EC-4419-A2F8-E87F8EF85008}"/>
              </a:ext>
            </a:extLst>
          </p:cNvPr>
          <p:cNvSpPr/>
          <p:nvPr/>
        </p:nvSpPr>
        <p:spPr>
          <a:xfrm>
            <a:off x="7433204" y="2604514"/>
            <a:ext cx="1217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/>
              <a:t>Bilan 2015-2017</a:t>
            </a:r>
            <a:endParaRPr lang="fr-FR" sz="1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112601B-6383-4735-905B-268341A50F73}"/>
              </a:ext>
            </a:extLst>
          </p:cNvPr>
          <p:cNvSpPr txBox="1"/>
          <p:nvPr/>
        </p:nvSpPr>
        <p:spPr>
          <a:xfrm>
            <a:off x="4042101" y="2395715"/>
            <a:ext cx="2952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Légère sous estimation de la pente b (néanmoins proche de 0,98)</a:t>
            </a:r>
          </a:p>
          <a:p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Pas de fonction de correction car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u="sng" dirty="0"/>
              <a:t>Pas d’amélioration de l’incertitude (k=2)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Base à compléter en 2018 (seulement 1 sites avec 1 an données)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Valeur hautes &lt; 20 %</a:t>
            </a:r>
          </a:p>
          <a:p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Résultats stables par rapport au bilan précèdent.</a:t>
            </a: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68B555E4-1387-4220-9B5E-D9E91D85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1920" y="4736478"/>
            <a:ext cx="2895600" cy="273844"/>
          </a:xfrm>
        </p:spPr>
        <p:txBody>
          <a:bodyPr/>
          <a:lstStyle/>
          <a:p>
            <a:r>
              <a:rPr lang="fr-FR" dirty="0"/>
              <a:t>CS « Particules en suspension » - 05-02-18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2EF9C12-F2B7-4D7C-ABCC-D0B98DF4F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3" y="593694"/>
            <a:ext cx="3794972" cy="402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6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766C97-15EA-407B-A655-3FD9F9C0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5053"/>
            <a:ext cx="6491064" cy="421556"/>
          </a:xfrm>
        </p:spPr>
        <p:txBody>
          <a:bodyPr/>
          <a:lstStyle/>
          <a:p>
            <a:r>
              <a:rPr lang="fr-FR" sz="2400" dirty="0"/>
              <a:t>TEOM FDMS 8500 : PM</a:t>
            </a:r>
            <a:r>
              <a:rPr lang="fr-FR" sz="2400" baseline="-25000" dirty="0"/>
              <a:t>10</a:t>
            </a:r>
            <a:endParaRPr lang="fr-FR" sz="2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C74C9A-3CC0-484D-8638-1B6D2328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8CC59FA8-904C-486F-A120-BDF979CC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5122912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501FB09-272E-45CD-B4C4-974F11DE5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7845"/>
              </p:ext>
            </p:extLst>
          </p:nvPr>
        </p:nvGraphicFramePr>
        <p:xfrm>
          <a:off x="5580112" y="842093"/>
          <a:ext cx="1832875" cy="728784"/>
        </p:xfrm>
        <a:graphic>
          <a:graphicData uri="http://schemas.openxmlformats.org/drawingml/2006/table">
            <a:tbl>
              <a:tblPr/>
              <a:tblGrid>
                <a:gridCol w="1242280">
                  <a:extLst>
                    <a:ext uri="{9D8B030D-6E8A-4147-A177-3AD203B41FA5}">
                      <a16:colId xmlns:a16="http://schemas.microsoft.com/office/drawing/2014/main" val="826215682"/>
                    </a:ext>
                  </a:extLst>
                </a:gridCol>
                <a:gridCol w="590595">
                  <a:extLst>
                    <a:ext uri="{9D8B030D-6E8A-4147-A177-3AD203B41FA5}">
                      <a16:colId xmlns:a16="http://schemas.microsoft.com/office/drawing/2014/main" val="1319156504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Pente 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4190"/>
                  </a:ext>
                </a:extLst>
              </a:tr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Ordonnée à l'origine 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658230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1DF3746F-7190-44E9-8284-FB1E7D4C0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411569"/>
              </p:ext>
            </p:extLst>
          </p:nvPr>
        </p:nvGraphicFramePr>
        <p:xfrm>
          <a:off x="5580112" y="1570877"/>
          <a:ext cx="1832875" cy="363024"/>
        </p:xfrm>
        <a:graphic>
          <a:graphicData uri="http://schemas.openxmlformats.org/drawingml/2006/table">
            <a:tbl>
              <a:tblPr/>
              <a:tblGrid>
                <a:gridCol w="1242281">
                  <a:extLst>
                    <a:ext uri="{9D8B030D-6E8A-4147-A177-3AD203B41FA5}">
                      <a16:colId xmlns:a16="http://schemas.microsoft.com/office/drawing/2014/main" val="1214037374"/>
                    </a:ext>
                  </a:extLst>
                </a:gridCol>
                <a:gridCol w="590594">
                  <a:extLst>
                    <a:ext uri="{9D8B030D-6E8A-4147-A177-3AD203B41FA5}">
                      <a16:colId xmlns:a16="http://schemas.microsoft.com/office/drawing/2014/main" val="1504820753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Incertitude (k=2)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89959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30B06574-3DFD-4831-AF91-E5B83150A4DF}"/>
              </a:ext>
            </a:extLst>
          </p:cNvPr>
          <p:cNvSpPr txBox="1"/>
          <p:nvPr/>
        </p:nvSpPr>
        <p:spPr>
          <a:xfrm>
            <a:off x="5487935" y="495468"/>
            <a:ext cx="333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Bilan 2013-2016 (892 paires de données)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9A2C2E-E92C-49E5-88D3-8B2E7E782B14}"/>
              </a:ext>
            </a:extLst>
          </p:cNvPr>
          <p:cNvSpPr/>
          <p:nvPr/>
        </p:nvSpPr>
        <p:spPr>
          <a:xfrm>
            <a:off x="7181768" y="2385686"/>
            <a:ext cx="1217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/>
              <a:t>Bilan 2015-2017</a:t>
            </a:r>
            <a:endParaRPr lang="fr-FR" sz="12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525DDA0-A026-43E5-9239-590FD52E5BB6}"/>
              </a:ext>
            </a:extLst>
          </p:cNvPr>
          <p:cNvSpPr txBox="1"/>
          <p:nvPr/>
        </p:nvSpPr>
        <p:spPr>
          <a:xfrm>
            <a:off x="3995936" y="2743013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Pas de fonction de correction</a:t>
            </a:r>
          </a:p>
          <a:p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Résultats stables par rapport au bilan 2013-2016</a:t>
            </a:r>
          </a:p>
          <a:p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2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900418D-FF5F-4763-BBF5-A5E685770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707548"/>
            <a:ext cx="2338774" cy="2059715"/>
          </a:xfrm>
          <a:prstGeom prst="rect">
            <a:avLst/>
          </a:prstGeom>
        </p:spPr>
      </p:pic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68B555E4-1387-4220-9B5E-D9E91D85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4280" y="4767263"/>
            <a:ext cx="2895600" cy="273844"/>
          </a:xfrm>
        </p:spPr>
        <p:txBody>
          <a:bodyPr/>
          <a:lstStyle/>
          <a:p>
            <a:r>
              <a:rPr lang="fr-FR" dirty="0"/>
              <a:t>CS « Particules en suspension » - 05-02-18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92BC262-B602-4E4E-9EDB-F0AA42CFC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15813"/>
            <a:ext cx="3445699" cy="42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12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766C97-15EA-407B-A655-3FD9F9C0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5053"/>
            <a:ext cx="6491064" cy="356457"/>
          </a:xfrm>
        </p:spPr>
        <p:txBody>
          <a:bodyPr/>
          <a:lstStyle/>
          <a:p>
            <a:r>
              <a:rPr lang="fr-FR" sz="2400" dirty="0"/>
              <a:t>TEOM FDMS 8500 : PM</a:t>
            </a:r>
            <a:r>
              <a:rPr lang="fr-FR" sz="2400" baseline="-25000" dirty="0"/>
              <a:t>2,5</a:t>
            </a:r>
            <a:endParaRPr lang="fr-FR" sz="2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C74C9A-3CC0-484D-8638-1B6D2328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8CC59FA8-904C-486F-A120-BDF979CC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5122912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D90BDE27-BA04-414F-9A51-1A9462680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910568"/>
              </p:ext>
            </p:extLst>
          </p:nvPr>
        </p:nvGraphicFramePr>
        <p:xfrm>
          <a:off x="5580112" y="842093"/>
          <a:ext cx="1832875" cy="728784"/>
        </p:xfrm>
        <a:graphic>
          <a:graphicData uri="http://schemas.openxmlformats.org/drawingml/2006/table">
            <a:tbl>
              <a:tblPr/>
              <a:tblGrid>
                <a:gridCol w="1242280">
                  <a:extLst>
                    <a:ext uri="{9D8B030D-6E8A-4147-A177-3AD203B41FA5}">
                      <a16:colId xmlns:a16="http://schemas.microsoft.com/office/drawing/2014/main" val="826215682"/>
                    </a:ext>
                  </a:extLst>
                </a:gridCol>
                <a:gridCol w="590595">
                  <a:extLst>
                    <a:ext uri="{9D8B030D-6E8A-4147-A177-3AD203B41FA5}">
                      <a16:colId xmlns:a16="http://schemas.microsoft.com/office/drawing/2014/main" val="1319156504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Pente 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4190"/>
                  </a:ext>
                </a:extLst>
              </a:tr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Ordonnée à l'origine 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658230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459358D6-32DE-493E-AB1F-B7DC1F706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132951"/>
              </p:ext>
            </p:extLst>
          </p:nvPr>
        </p:nvGraphicFramePr>
        <p:xfrm>
          <a:off x="5580112" y="1570877"/>
          <a:ext cx="1832875" cy="363024"/>
        </p:xfrm>
        <a:graphic>
          <a:graphicData uri="http://schemas.openxmlformats.org/drawingml/2006/table">
            <a:tbl>
              <a:tblPr/>
              <a:tblGrid>
                <a:gridCol w="1242281">
                  <a:extLst>
                    <a:ext uri="{9D8B030D-6E8A-4147-A177-3AD203B41FA5}">
                      <a16:colId xmlns:a16="http://schemas.microsoft.com/office/drawing/2014/main" val="1214037374"/>
                    </a:ext>
                  </a:extLst>
                </a:gridCol>
                <a:gridCol w="590594">
                  <a:extLst>
                    <a:ext uri="{9D8B030D-6E8A-4147-A177-3AD203B41FA5}">
                      <a16:colId xmlns:a16="http://schemas.microsoft.com/office/drawing/2014/main" val="1504820753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Incertitude (k=2)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15,2 %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89959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DD7DF756-6D59-4FF6-A2DF-019F1AE7D9D2}"/>
              </a:ext>
            </a:extLst>
          </p:cNvPr>
          <p:cNvSpPr txBox="1"/>
          <p:nvPr/>
        </p:nvSpPr>
        <p:spPr>
          <a:xfrm>
            <a:off x="5487935" y="495468"/>
            <a:ext cx="333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Bilan 2013-2016 (833 paires de données)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08879A-D326-4823-BFC3-975D4C7BA91B}"/>
              </a:ext>
            </a:extLst>
          </p:cNvPr>
          <p:cNvSpPr/>
          <p:nvPr/>
        </p:nvSpPr>
        <p:spPr>
          <a:xfrm>
            <a:off x="7240206" y="2450887"/>
            <a:ext cx="1217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/>
              <a:t>Bilan 2015-2017</a:t>
            </a:r>
            <a:endParaRPr lang="fr-FR" sz="1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00E1E18-1709-474C-B34E-6572B26DBB68}"/>
              </a:ext>
            </a:extLst>
          </p:cNvPr>
          <p:cNvSpPr txBox="1"/>
          <p:nvPr/>
        </p:nvSpPr>
        <p:spPr>
          <a:xfrm>
            <a:off x="3949697" y="2231550"/>
            <a:ext cx="25922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 Légère sous estimation de b (proche de 0,98)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Pas de fonction de correction car :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200" u="sng" dirty="0"/>
              <a:t>pas d’amélioration de l’incertitude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200" dirty="0"/>
              <a:t>Pas d’amélioration sur chaque site (trop de dispersion d’un site à l’autre)</a:t>
            </a:r>
          </a:p>
          <a:p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Résultats stables par rapport au bilan 2013-2016</a:t>
            </a:r>
          </a:p>
          <a:p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5E0315-34C0-429E-A8B1-949580ECB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76"/>
          <a:stretch/>
        </p:blipFill>
        <p:spPr>
          <a:xfrm>
            <a:off x="6600272" y="2648663"/>
            <a:ext cx="2496869" cy="2077737"/>
          </a:xfrm>
          <a:prstGeom prst="rect">
            <a:avLst/>
          </a:prstGeom>
        </p:spPr>
      </p:pic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68B555E4-1387-4220-9B5E-D9E91D85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4672" y="4811846"/>
            <a:ext cx="2895600" cy="273844"/>
          </a:xfrm>
        </p:spPr>
        <p:txBody>
          <a:bodyPr/>
          <a:lstStyle/>
          <a:p>
            <a:r>
              <a:rPr lang="fr-FR" dirty="0"/>
              <a:t>CS « Particules en suspension » - 05-02-18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D21699-958D-4EEA-9494-43CDB5D36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9" y="495468"/>
            <a:ext cx="3705733" cy="425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99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B555E4-1387-4220-9B5E-D9E91D85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7904" y="4731990"/>
            <a:ext cx="2895600" cy="273844"/>
          </a:xfrm>
        </p:spPr>
        <p:txBody>
          <a:bodyPr/>
          <a:lstStyle/>
          <a:p>
            <a:r>
              <a:rPr lang="fr-FR" dirty="0"/>
              <a:t>CS « Particules en suspension » - 05-02-18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CF6DFA-5B6C-44A1-81A1-356BFD6FF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345E3EE-A4CB-4A0C-A3D2-ACC4655FD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5053"/>
            <a:ext cx="6491064" cy="421556"/>
          </a:xfrm>
        </p:spPr>
        <p:txBody>
          <a:bodyPr/>
          <a:lstStyle/>
          <a:p>
            <a:r>
              <a:rPr lang="fr-FR" dirty="0"/>
              <a:t>Planning prévisionnel 2018-2019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FFC03DD-0EDE-4D19-9194-373398BF3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24"/>
          <a:stretch/>
        </p:blipFill>
        <p:spPr>
          <a:xfrm>
            <a:off x="1854629" y="1000572"/>
            <a:ext cx="7278527" cy="185921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C825C72-91E7-4781-865C-231FFAE51B6B}"/>
              </a:ext>
            </a:extLst>
          </p:cNvPr>
          <p:cNvSpPr txBox="1"/>
          <p:nvPr/>
        </p:nvSpPr>
        <p:spPr>
          <a:xfrm>
            <a:off x="194556" y="3075806"/>
            <a:ext cx="5859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- Ajout d’un 2</a:t>
            </a:r>
            <a:r>
              <a:rPr lang="fr-FR" sz="1400" baseline="30000" dirty="0"/>
              <a:t>ème</a:t>
            </a:r>
            <a:r>
              <a:rPr lang="fr-FR" sz="1400" dirty="0"/>
              <a:t> site de fond rural : la </a:t>
            </a:r>
            <a:r>
              <a:rPr lang="fr-FR" sz="1400" dirty="0" err="1"/>
              <a:t>Coulonche</a:t>
            </a:r>
            <a:r>
              <a:rPr lang="fr-FR" sz="1400" dirty="0"/>
              <a:t> – Atmo Normandie</a:t>
            </a:r>
          </a:p>
          <a:p>
            <a:r>
              <a:rPr lang="fr-FR" sz="1400" dirty="0"/>
              <a:t>- Ajout d’un 3</a:t>
            </a:r>
            <a:r>
              <a:rPr lang="fr-FR" sz="1400" baseline="30000" dirty="0"/>
              <a:t>ème</a:t>
            </a:r>
            <a:r>
              <a:rPr lang="fr-FR" sz="1400" dirty="0"/>
              <a:t> site trafic : BP_EST </a:t>
            </a:r>
            <a:r>
              <a:rPr lang="fr-FR" sz="1400" dirty="0" err="1"/>
              <a:t>Airparif</a:t>
            </a:r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- Test d’un nouveau site en conditions « Outre Mer »: La Réunion ?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69C6374-8AC8-4E50-BC49-545F45875035}"/>
              </a:ext>
            </a:extLst>
          </p:cNvPr>
          <p:cNvSpPr txBox="1"/>
          <p:nvPr/>
        </p:nvSpPr>
        <p:spPr>
          <a:xfrm>
            <a:off x="194556" y="542456"/>
            <a:ext cx="799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Fin 2018 : Nous aurons 1 an de données sur 10 sites (sur les 12 sites participants) 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F411583-4382-4C10-83D5-4A5597CB7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41" y="987705"/>
            <a:ext cx="1543742" cy="1879004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D597D774-6814-48B7-BA32-8E9DDCC6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96" y="4803998"/>
            <a:ext cx="3267407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</p:spTree>
    <p:extLst>
      <p:ext uri="{BB962C8B-B14F-4D97-AF65-F5344CB8AC3E}">
        <p14:creationId xmlns:p14="http://schemas.microsoft.com/office/powerpoint/2010/main" val="1357136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9E4FFC0-1E24-4950-ACAA-0A3407358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60" y="466925"/>
            <a:ext cx="5259364" cy="4278547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4FA1A5A-5988-4185-B129-E0399E39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684" y="51470"/>
            <a:ext cx="6048672" cy="349548"/>
          </a:xfrm>
        </p:spPr>
        <p:txBody>
          <a:bodyPr/>
          <a:lstStyle/>
          <a:p>
            <a:r>
              <a:rPr lang="fr-FR" dirty="0"/>
              <a:t>BAM : PM</a:t>
            </a:r>
            <a:r>
              <a:rPr lang="fr-FR" baseline="-25000" dirty="0"/>
              <a:t>10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3DC6C5B0-EF34-4BAE-94C3-FFFD7D27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4868338"/>
            <a:ext cx="5122912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E72B84D-A1FE-412E-B0C9-82102254D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60588"/>
            <a:ext cx="3472864" cy="42848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6412E1-24BF-4A5C-9FDD-42D0E6619777}"/>
              </a:ext>
            </a:extLst>
          </p:cNvPr>
          <p:cNvSpPr/>
          <p:nvPr/>
        </p:nvSpPr>
        <p:spPr>
          <a:xfrm>
            <a:off x="7884368" y="4601617"/>
            <a:ext cx="419869" cy="154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A82C91-BAC6-4301-A82E-C426B215CBA0}"/>
              </a:ext>
            </a:extLst>
          </p:cNvPr>
          <p:cNvSpPr/>
          <p:nvPr/>
        </p:nvSpPr>
        <p:spPr>
          <a:xfrm>
            <a:off x="5868144" y="4601617"/>
            <a:ext cx="419869" cy="154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92D307-E358-479C-85FE-6F266BC74360}"/>
              </a:ext>
            </a:extLst>
          </p:cNvPr>
          <p:cNvSpPr/>
          <p:nvPr/>
        </p:nvSpPr>
        <p:spPr>
          <a:xfrm>
            <a:off x="3995936" y="4616577"/>
            <a:ext cx="419869" cy="154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EE863DC-A0B7-48FA-A084-D43327397D21}"/>
              </a:ext>
            </a:extLst>
          </p:cNvPr>
          <p:cNvSpPr txBox="1"/>
          <p:nvPr/>
        </p:nvSpPr>
        <p:spPr>
          <a:xfrm>
            <a:off x="4349887" y="4778159"/>
            <a:ext cx="269093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Pas d’amélioration sensible de </a:t>
            </a:r>
            <a:r>
              <a:rPr lang="el-GR" sz="1200" dirty="0"/>
              <a:t>σ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471064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2684" y="51470"/>
            <a:ext cx="6048672" cy="349548"/>
          </a:xfrm>
        </p:spPr>
        <p:txBody>
          <a:bodyPr/>
          <a:lstStyle/>
          <a:p>
            <a:r>
              <a:rPr lang="fr-FR" dirty="0"/>
              <a:t>BAM 1020: PM</a:t>
            </a:r>
            <a:r>
              <a:rPr lang="fr-FR" baseline="-25000" dirty="0"/>
              <a:t>2,5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47353" y="4786313"/>
            <a:ext cx="5122912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19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2540C56-1A69-4C93-9463-D6F6573AB67F}"/>
              </a:ext>
            </a:extLst>
          </p:cNvPr>
          <p:cNvGrpSpPr/>
          <p:nvPr/>
        </p:nvGrpSpPr>
        <p:grpSpPr>
          <a:xfrm>
            <a:off x="247353" y="483518"/>
            <a:ext cx="8285088" cy="4170323"/>
            <a:chOff x="562145" y="413206"/>
            <a:chExt cx="8398874" cy="424560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9C083620-8286-4A0A-BCD3-69A03F530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1920" y="413206"/>
              <a:ext cx="5109099" cy="4245606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84641428-FA35-45D6-BB3C-88E72F87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145" y="413206"/>
              <a:ext cx="3289775" cy="4245606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34DDBF6-D17B-4B6E-B2B6-DFBE6B6CE9D6}"/>
              </a:ext>
            </a:extLst>
          </p:cNvPr>
          <p:cNvSpPr/>
          <p:nvPr/>
        </p:nvSpPr>
        <p:spPr>
          <a:xfrm>
            <a:off x="5802565" y="4512944"/>
            <a:ext cx="419869" cy="154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1ECC19-7195-4C14-A0B4-5AA78334A8F9}"/>
              </a:ext>
            </a:extLst>
          </p:cNvPr>
          <p:cNvSpPr/>
          <p:nvPr/>
        </p:nvSpPr>
        <p:spPr>
          <a:xfrm>
            <a:off x="4722498" y="4512944"/>
            <a:ext cx="419869" cy="154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E9D789-D841-4325-B852-E4363573C9F1}"/>
              </a:ext>
            </a:extLst>
          </p:cNvPr>
          <p:cNvSpPr/>
          <p:nvPr/>
        </p:nvSpPr>
        <p:spPr>
          <a:xfrm>
            <a:off x="6956453" y="4506017"/>
            <a:ext cx="419869" cy="154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0B2BDDC-B986-4086-80A3-E036F5FC5403}"/>
              </a:ext>
            </a:extLst>
          </p:cNvPr>
          <p:cNvSpPr txBox="1"/>
          <p:nvPr/>
        </p:nvSpPr>
        <p:spPr>
          <a:xfrm>
            <a:off x="4355976" y="4736341"/>
            <a:ext cx="269093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Pas d’amélioration sensible de </a:t>
            </a:r>
            <a:r>
              <a:rPr lang="el-GR" sz="1200" dirty="0"/>
              <a:t>σ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0659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AFC96-D112-44F9-93DE-58B83BE6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51470"/>
            <a:ext cx="6714145" cy="421556"/>
          </a:xfrm>
        </p:spPr>
        <p:txBody>
          <a:bodyPr/>
          <a:lstStyle/>
          <a:p>
            <a:r>
              <a:rPr lang="fr-FR" sz="2000" dirty="0"/>
              <a:t>Sites de campagne et AMS déployés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FD2C3E-5149-4C72-876E-BD19CD2E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70C2EE-258A-486F-8C1F-F106AD64A316}"/>
              </a:ext>
            </a:extLst>
          </p:cNvPr>
          <p:cNvSpPr txBox="1"/>
          <p:nvPr/>
        </p:nvSpPr>
        <p:spPr>
          <a:xfrm>
            <a:off x="7025767" y="616618"/>
            <a:ext cx="160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Méthode de référence :</a:t>
            </a:r>
          </a:p>
          <a:p>
            <a:pPr marL="171450" indent="-171450">
              <a:buFontTx/>
              <a:buChar char="-"/>
            </a:pPr>
            <a:r>
              <a:rPr lang="fr-FR" sz="1100" b="1" dirty="0" err="1"/>
              <a:t>Leckel</a:t>
            </a:r>
            <a:r>
              <a:rPr lang="fr-FR" sz="1100" b="1" dirty="0"/>
              <a:t> SEQ47/50-CD</a:t>
            </a:r>
          </a:p>
          <a:p>
            <a:pPr marL="171450" indent="-171450">
              <a:buFontTx/>
              <a:buChar char="-"/>
            </a:pPr>
            <a:endParaRPr lang="fr-FR" sz="1100" dirty="0"/>
          </a:p>
          <a:p>
            <a:pPr marL="171450" indent="-171450">
              <a:buFontTx/>
              <a:buChar char="-"/>
            </a:pPr>
            <a:endParaRPr lang="fr-FR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72ADB7-012A-4A1B-8586-21D56D504E53}"/>
              </a:ext>
            </a:extLst>
          </p:cNvPr>
          <p:cNvSpPr/>
          <p:nvPr/>
        </p:nvSpPr>
        <p:spPr>
          <a:xfrm>
            <a:off x="3336158" y="600586"/>
            <a:ext cx="327533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AMS certifié</a:t>
            </a:r>
            <a:r>
              <a:rPr lang="fr-FR" sz="1100" b="1" dirty="0"/>
              <a:t>s</a:t>
            </a:r>
            <a:r>
              <a:rPr lang="fr-FR" sz="1100" dirty="0"/>
              <a:t> conforme</a:t>
            </a:r>
            <a:r>
              <a:rPr lang="fr-FR" sz="1100" b="1" dirty="0"/>
              <a:t>s</a:t>
            </a:r>
            <a:r>
              <a:rPr lang="fr-FR" sz="1100" dirty="0"/>
              <a:t> à la méthode de référence :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TEOM-FDMS Thermo 1405-F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TEOM-FDMS 1400AB+8500C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Jauge Bêta Environnement SA MP101M-RST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Jauge Bêta M</a:t>
            </a:r>
            <a:r>
              <a:rPr lang="fr-FR" sz="1100" b="1" dirty="0"/>
              <a:t>e</a:t>
            </a:r>
            <a:r>
              <a:rPr lang="fr-FR" sz="1100" dirty="0"/>
              <a:t>t One BAM 1020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FIDAS 200  (+ S,E) (site de fond urbain)</a:t>
            </a:r>
          </a:p>
          <a:p>
            <a:pPr marL="171450" indent="-171450">
              <a:buFontTx/>
              <a:buChar char="-"/>
            </a:pPr>
            <a:endParaRPr lang="fr-FR" sz="1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9A9D6-D4DB-4E7B-AD7B-8D8F7A76312E}"/>
              </a:ext>
            </a:extLst>
          </p:cNvPr>
          <p:cNvSpPr/>
          <p:nvPr/>
        </p:nvSpPr>
        <p:spPr>
          <a:xfrm>
            <a:off x="7025767" y="1077119"/>
            <a:ext cx="11884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Référentiel :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NF EN 12341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EN 16450</a:t>
            </a:r>
          </a:p>
          <a:p>
            <a:pPr marL="171450" indent="-171450">
              <a:buFontTx/>
              <a:buChar char="-"/>
            </a:pPr>
            <a:endParaRPr lang="fr-FR" sz="1100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82DB7F1-426A-4F7F-9750-87DFFADC42AF}"/>
              </a:ext>
            </a:extLst>
          </p:cNvPr>
          <p:cNvGrpSpPr/>
          <p:nvPr/>
        </p:nvGrpSpPr>
        <p:grpSpPr>
          <a:xfrm>
            <a:off x="323528" y="2173956"/>
            <a:ext cx="8599462" cy="2087862"/>
            <a:chOff x="-212392" y="2388085"/>
            <a:chExt cx="9212376" cy="210225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AF1AC84-0973-4ACA-A131-0EE453DEB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3688" y="2388086"/>
              <a:ext cx="7236296" cy="2102249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51AC6197-0E9B-4572-A985-82F8F16E4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2392" y="2388085"/>
              <a:ext cx="1990938" cy="2102249"/>
            </a:xfrm>
            <a:prstGeom prst="rect">
              <a:avLst/>
            </a:prstGeom>
          </p:spPr>
        </p:pic>
      </p:grp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DEE58C6F-B9F9-4531-8378-A1D2AAD7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4762500"/>
            <a:ext cx="3240360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F64918F-4CCD-4E8E-B0C7-B8BFEEDAD819}"/>
              </a:ext>
            </a:extLst>
          </p:cNvPr>
          <p:cNvSpPr txBox="1"/>
          <p:nvPr/>
        </p:nvSpPr>
        <p:spPr>
          <a:xfrm>
            <a:off x="221828" y="1707654"/>
            <a:ext cx="87011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Liste des sites utilisés pour la réalisation du bilan 2015-2018 :</a:t>
            </a:r>
          </a:p>
          <a:p>
            <a:r>
              <a:rPr lang="fr-FR" sz="1000" dirty="0"/>
              <a:t>Il s’agit d’un bilan provisoire car le nombre de données requises par site n’est pas encore respecté (80 paires de données /site/fraction réparties sur les 4 saisons).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9B76E8-84A5-44CD-9263-038F84157D60}"/>
              </a:ext>
            </a:extLst>
          </p:cNvPr>
          <p:cNvSpPr/>
          <p:nvPr/>
        </p:nvSpPr>
        <p:spPr>
          <a:xfrm>
            <a:off x="251520" y="4363318"/>
            <a:ext cx="6781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</a:rPr>
              <a:t>Le bilan 2014-2016 est disponible dans le rapport LCSQA  DRC-17-159622-00730A publié en janvier 2017. </a:t>
            </a:r>
            <a:endParaRPr lang="fr-FR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F61916-F0E4-41DB-819B-DFA7414EBB04}"/>
              </a:ext>
            </a:extLst>
          </p:cNvPr>
          <p:cNvSpPr/>
          <p:nvPr/>
        </p:nvSpPr>
        <p:spPr>
          <a:xfrm>
            <a:off x="251520" y="634744"/>
            <a:ext cx="2663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Arrêté du 19 avril 2017 relatif au dispositif national de surveillance de la qualité de l'air ambiant</a:t>
            </a:r>
            <a:r>
              <a:rPr lang="fr-FR" sz="1200" dirty="0"/>
              <a:t> :</a:t>
            </a:r>
          </a:p>
          <a:p>
            <a:r>
              <a:rPr lang="fr-FR" sz="1200" dirty="0"/>
              <a:t>Le laboratoire de référence assure le suivi d’équivalence</a:t>
            </a: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68B555E4-1387-4220-9B5E-D9E91D85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1920" y="4803998"/>
            <a:ext cx="2895600" cy="273844"/>
          </a:xfrm>
        </p:spPr>
        <p:txBody>
          <a:bodyPr/>
          <a:lstStyle/>
          <a:p>
            <a:r>
              <a:rPr lang="fr-FR" dirty="0"/>
              <a:t>CS « Particules en suspension » - 05-02-18</a:t>
            </a:r>
          </a:p>
        </p:txBody>
      </p:sp>
    </p:spTree>
    <p:extLst>
      <p:ext uri="{BB962C8B-B14F-4D97-AF65-F5344CB8AC3E}">
        <p14:creationId xmlns:p14="http://schemas.microsoft.com/office/powerpoint/2010/main" val="1939864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0533078-7586-4F24-81B3-7C02596BB092}"/>
              </a:ext>
            </a:extLst>
          </p:cNvPr>
          <p:cNvSpPr txBox="1">
            <a:spLocks/>
          </p:cNvSpPr>
          <p:nvPr/>
        </p:nvSpPr>
        <p:spPr>
          <a:xfrm>
            <a:off x="2022684" y="51470"/>
            <a:ext cx="6048672" cy="349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MP101M : PM</a:t>
            </a:r>
            <a:r>
              <a:rPr lang="fr-FR" baseline="-25000" dirty="0"/>
              <a:t>10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1D449B5C-7E24-4CE2-9FE5-77FF5228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5122912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A7B88BA-2A2D-46EC-8DF2-0AB3CC3A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442" y="467321"/>
            <a:ext cx="4946006" cy="40919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F6276B8-59CC-41C1-9519-1781CF1E6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67321"/>
            <a:ext cx="3614475" cy="409194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488C386-8FA0-4538-BFF0-EB18F45F258B}"/>
              </a:ext>
            </a:extLst>
          </p:cNvPr>
          <p:cNvSpPr txBox="1"/>
          <p:nvPr/>
        </p:nvSpPr>
        <p:spPr>
          <a:xfrm>
            <a:off x="4471129" y="4639802"/>
            <a:ext cx="269093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Pas d’amélioration sensible de </a:t>
            </a:r>
            <a:r>
              <a:rPr lang="el-GR" sz="1200" dirty="0"/>
              <a:t>σ</a:t>
            </a:r>
            <a:endParaRPr lang="fr-FR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FED25D-2EB4-4779-B7FF-AFCD9C0C50A5}"/>
              </a:ext>
            </a:extLst>
          </p:cNvPr>
          <p:cNvSpPr/>
          <p:nvPr/>
        </p:nvSpPr>
        <p:spPr>
          <a:xfrm>
            <a:off x="6974904" y="4415553"/>
            <a:ext cx="419869" cy="154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06B398-A75E-4EF8-8D48-32AFA575C6D2}"/>
              </a:ext>
            </a:extLst>
          </p:cNvPr>
          <p:cNvSpPr/>
          <p:nvPr/>
        </p:nvSpPr>
        <p:spPr>
          <a:xfrm>
            <a:off x="7524328" y="4426594"/>
            <a:ext cx="419869" cy="154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9E5525-93C0-46BE-BCA7-7CC6170B4EB8}"/>
              </a:ext>
            </a:extLst>
          </p:cNvPr>
          <p:cNvSpPr/>
          <p:nvPr/>
        </p:nvSpPr>
        <p:spPr>
          <a:xfrm>
            <a:off x="8064388" y="4415553"/>
            <a:ext cx="419869" cy="154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84A29C-0F1C-438E-800F-0085C35CABF9}"/>
              </a:ext>
            </a:extLst>
          </p:cNvPr>
          <p:cNvSpPr/>
          <p:nvPr/>
        </p:nvSpPr>
        <p:spPr>
          <a:xfrm>
            <a:off x="3713607" y="4415552"/>
            <a:ext cx="419869" cy="154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4A054E36-3927-4AB7-AC92-6291D9FA31CD}"/>
              </a:ext>
            </a:extLst>
          </p:cNvPr>
          <p:cNvCxnSpPr>
            <a:cxnSpLocks/>
          </p:cNvCxnSpPr>
          <p:nvPr/>
        </p:nvCxnSpPr>
        <p:spPr>
          <a:xfrm flipV="1">
            <a:off x="6588224" y="4639803"/>
            <a:ext cx="386680" cy="1274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718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96B71ED-E4AB-4620-BE0D-01891055C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432" y="557924"/>
            <a:ext cx="4257686" cy="4209339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281AABB-E34D-475C-B3AF-2B59CE1FDD95}"/>
              </a:ext>
            </a:extLst>
          </p:cNvPr>
          <p:cNvSpPr txBox="1">
            <a:spLocks/>
          </p:cNvSpPr>
          <p:nvPr/>
        </p:nvSpPr>
        <p:spPr>
          <a:xfrm>
            <a:off x="2022684" y="51470"/>
            <a:ext cx="6048672" cy="349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MP101M : PM</a:t>
            </a:r>
            <a:r>
              <a:rPr lang="fr-FR" baseline="-25000" dirty="0"/>
              <a:t>2,5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8DD9239D-0C11-4895-830A-220C88CDE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5122912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181FD5-635D-4BF9-8A46-CB9C5AD5A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549275"/>
            <a:ext cx="4479928" cy="42179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4B1A4B-045F-4A68-8A08-0A25BA3B5E46}"/>
              </a:ext>
            </a:extLst>
          </p:cNvPr>
          <p:cNvSpPr/>
          <p:nvPr/>
        </p:nvSpPr>
        <p:spPr>
          <a:xfrm>
            <a:off x="7092280" y="4646083"/>
            <a:ext cx="419869" cy="154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A49287-09FD-4BF6-8744-5770ECE62F90}"/>
              </a:ext>
            </a:extLst>
          </p:cNvPr>
          <p:cNvSpPr/>
          <p:nvPr/>
        </p:nvSpPr>
        <p:spPr>
          <a:xfrm>
            <a:off x="5823817" y="4626601"/>
            <a:ext cx="419869" cy="154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761E8A-1D7A-4B42-990F-E6FB8874D54D}"/>
              </a:ext>
            </a:extLst>
          </p:cNvPr>
          <p:cNvSpPr/>
          <p:nvPr/>
        </p:nvSpPr>
        <p:spPr>
          <a:xfrm>
            <a:off x="5227885" y="4626601"/>
            <a:ext cx="419869" cy="154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709123-9174-4401-B3EC-C33E7055A008}"/>
              </a:ext>
            </a:extLst>
          </p:cNvPr>
          <p:cNvSpPr/>
          <p:nvPr/>
        </p:nvSpPr>
        <p:spPr>
          <a:xfrm>
            <a:off x="8296450" y="4612512"/>
            <a:ext cx="419869" cy="154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6C2F3F8-6124-47DA-95F0-0754AA5938D0}"/>
              </a:ext>
            </a:extLst>
          </p:cNvPr>
          <p:cNvSpPr txBox="1"/>
          <p:nvPr/>
        </p:nvSpPr>
        <p:spPr>
          <a:xfrm>
            <a:off x="4092351" y="4800834"/>
            <a:ext cx="269093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Pas d’amélioration sensible de </a:t>
            </a:r>
            <a:r>
              <a:rPr lang="el-GR" sz="1200" dirty="0"/>
              <a:t>σ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509130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601BB4-F4A4-4B05-9E42-F55A060B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9676542-57A8-4567-8270-571EEB7AC1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5696" y="18776"/>
            <a:ext cx="6491064" cy="4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FIDAS 200 : PM</a:t>
            </a:r>
            <a:r>
              <a:rPr lang="fr-FR" baseline="-25000" dirty="0"/>
              <a:t>10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EE76D5AE-A2A5-4724-9BA5-3EDACC9C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5122912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00F5DD1-E257-41DA-A445-8DC9C885F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877"/>
            <a:ext cx="8851298" cy="4288628"/>
          </a:xfrm>
          <a:prstGeom prst="rect">
            <a:avLst/>
          </a:prstGeom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68B555E4-1387-4220-9B5E-D9E91D85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1920" y="4843028"/>
            <a:ext cx="2895600" cy="273844"/>
          </a:xfrm>
        </p:spPr>
        <p:txBody>
          <a:bodyPr/>
          <a:lstStyle/>
          <a:p>
            <a:r>
              <a:rPr lang="fr-FR" dirty="0"/>
              <a:t>CS « Particules en suspension » - 05-02-18</a:t>
            </a:r>
          </a:p>
        </p:txBody>
      </p:sp>
    </p:spTree>
    <p:extLst>
      <p:ext uri="{BB962C8B-B14F-4D97-AF65-F5344CB8AC3E}">
        <p14:creationId xmlns:p14="http://schemas.microsoft.com/office/powerpoint/2010/main" val="3482985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F3C42C-F3EF-49E3-8BA8-D342EF54AE3B}"/>
              </a:ext>
            </a:extLst>
          </p:cNvPr>
          <p:cNvSpPr txBox="1">
            <a:spLocks/>
          </p:cNvSpPr>
          <p:nvPr/>
        </p:nvSpPr>
        <p:spPr>
          <a:xfrm>
            <a:off x="2022684" y="51470"/>
            <a:ext cx="6048672" cy="349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FIDAS 200 : PM</a:t>
            </a:r>
            <a:r>
              <a:rPr lang="fr-FR" baseline="-25000" dirty="0"/>
              <a:t>2,5 </a:t>
            </a:r>
            <a:r>
              <a:rPr lang="fr-FR" dirty="0"/>
              <a:t> (fond urbain)</a:t>
            </a:r>
            <a:endParaRPr lang="fr-FR" baseline="-25000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505B30F8-52DF-4C4C-8E18-DDB0A73C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5122912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9AA2008-E696-4E5B-BF0C-66DD3C565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69207"/>
            <a:ext cx="7992888" cy="4269155"/>
          </a:xfrm>
          <a:prstGeom prst="rect">
            <a:avLst/>
          </a:prstGeom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68B555E4-1387-4220-9B5E-D9E91D85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3928" y="4803998"/>
            <a:ext cx="2895600" cy="273844"/>
          </a:xfrm>
        </p:spPr>
        <p:txBody>
          <a:bodyPr/>
          <a:lstStyle/>
          <a:p>
            <a:r>
              <a:rPr lang="fr-FR" dirty="0"/>
              <a:t>CS « Particules en suspension » - 05-02-18</a:t>
            </a:r>
          </a:p>
        </p:txBody>
      </p:sp>
    </p:spTree>
    <p:extLst>
      <p:ext uri="{BB962C8B-B14F-4D97-AF65-F5344CB8AC3E}">
        <p14:creationId xmlns:p14="http://schemas.microsoft.com/office/powerpoint/2010/main" val="3565662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766C97-15EA-407B-A655-3FD9F9C0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5053"/>
            <a:ext cx="6491064" cy="421556"/>
          </a:xfrm>
        </p:spPr>
        <p:txBody>
          <a:bodyPr/>
          <a:lstStyle/>
          <a:p>
            <a:r>
              <a:rPr lang="fr-FR" sz="2400" dirty="0"/>
              <a:t>TEOM FDMS 1405-F : PM</a:t>
            </a:r>
            <a:r>
              <a:rPr lang="fr-FR" sz="2400" baseline="-25000" dirty="0"/>
              <a:t>10</a:t>
            </a:r>
            <a:endParaRPr lang="fr-FR" sz="2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C74C9A-3CC0-484D-8638-1B6D2328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6F501436-5745-4A47-82DD-79BB3B7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5122912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154C40-8F4B-4A11-9685-68D0E1706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660" y="474683"/>
            <a:ext cx="5204101" cy="42008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CC132E8-9A31-4524-A4CA-FEE8F71B5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" y="476609"/>
            <a:ext cx="3925921" cy="41988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5AD134F-04E9-485D-B185-E045765305E9}"/>
              </a:ext>
            </a:extLst>
          </p:cNvPr>
          <p:cNvSpPr txBox="1"/>
          <p:nvPr/>
        </p:nvSpPr>
        <p:spPr>
          <a:xfrm>
            <a:off x="4329188" y="4776015"/>
            <a:ext cx="269093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Pas d’amélioration sensible de </a:t>
            </a:r>
            <a:r>
              <a:rPr lang="el-GR" sz="1200" dirty="0"/>
              <a:t>σ</a:t>
            </a:r>
            <a:endParaRPr lang="fr-FR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2A3AF0-6CE8-4547-AF06-A2459CEC7722}"/>
              </a:ext>
            </a:extLst>
          </p:cNvPr>
          <p:cNvSpPr/>
          <p:nvPr/>
        </p:nvSpPr>
        <p:spPr>
          <a:xfrm>
            <a:off x="7596336" y="4527772"/>
            <a:ext cx="360040" cy="1892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333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766C97-15EA-407B-A655-3FD9F9C0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5053"/>
            <a:ext cx="6491064" cy="421556"/>
          </a:xfrm>
        </p:spPr>
        <p:txBody>
          <a:bodyPr/>
          <a:lstStyle/>
          <a:p>
            <a:r>
              <a:rPr lang="fr-FR" sz="2400" dirty="0"/>
              <a:t>TEOM FDMS 1405-F : PM</a:t>
            </a:r>
            <a:r>
              <a:rPr lang="fr-FR" sz="2400" baseline="-25000" dirty="0"/>
              <a:t>2,5</a:t>
            </a:r>
            <a:endParaRPr lang="fr-FR" sz="2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C74C9A-3CC0-484D-8638-1B6D2328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6F501436-5745-4A47-82DD-79BB3B7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5122912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ABFA31C-C8EC-441E-B0CF-7C3F8F5F3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591269"/>
            <a:ext cx="3659347" cy="40419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7904307-50B5-41AC-AF56-8DAC37AE4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76609"/>
            <a:ext cx="3816424" cy="415657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94E39F2-9802-42A3-BAAD-867D90EE5B5C}"/>
              </a:ext>
            </a:extLst>
          </p:cNvPr>
          <p:cNvSpPr txBox="1"/>
          <p:nvPr/>
        </p:nvSpPr>
        <p:spPr>
          <a:xfrm>
            <a:off x="4336125" y="4747847"/>
            <a:ext cx="269093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Pas d’amélioration sensible de </a:t>
            </a:r>
            <a:r>
              <a:rPr lang="el-GR" sz="1200" dirty="0"/>
              <a:t>σ</a:t>
            </a:r>
            <a:endParaRPr lang="fr-FR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B1B5FF-6ACC-4F6C-BCF4-9DC3DD5B4AF9}"/>
              </a:ext>
            </a:extLst>
          </p:cNvPr>
          <p:cNvSpPr/>
          <p:nvPr/>
        </p:nvSpPr>
        <p:spPr>
          <a:xfrm>
            <a:off x="4973216" y="4477727"/>
            <a:ext cx="360040" cy="1892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18C947-C24D-48A2-9A2F-DB90CB3E5297}"/>
              </a:ext>
            </a:extLst>
          </p:cNvPr>
          <p:cNvSpPr/>
          <p:nvPr/>
        </p:nvSpPr>
        <p:spPr>
          <a:xfrm>
            <a:off x="4472873" y="4475964"/>
            <a:ext cx="360040" cy="189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0C9106-754C-46CE-82F8-43652F28ACC1}"/>
              </a:ext>
            </a:extLst>
          </p:cNvPr>
          <p:cNvSpPr/>
          <p:nvPr/>
        </p:nvSpPr>
        <p:spPr>
          <a:xfrm>
            <a:off x="5981328" y="4491579"/>
            <a:ext cx="360040" cy="189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463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766C97-15EA-407B-A655-3FD9F9C0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5053"/>
            <a:ext cx="6491064" cy="421556"/>
          </a:xfrm>
        </p:spPr>
        <p:txBody>
          <a:bodyPr/>
          <a:lstStyle/>
          <a:p>
            <a:r>
              <a:rPr lang="fr-FR" dirty="0"/>
              <a:t>TEOM FDMS 8500 : PM10</a:t>
            </a:r>
            <a:endParaRPr lang="fr-FR" baseline="-180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C74C9A-3CC0-484D-8638-1B6D2328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D597D774-6814-48B7-BA32-8E9DDCC6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28" y="4767263"/>
            <a:ext cx="5256584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3F99AD-1351-4316-8311-9A17E7EA5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36" y="483537"/>
            <a:ext cx="3305936" cy="406468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883748B-C84F-4EBC-8F44-AE192D504C0F}"/>
              </a:ext>
            </a:extLst>
          </p:cNvPr>
          <p:cNvSpPr txBox="1"/>
          <p:nvPr/>
        </p:nvSpPr>
        <p:spPr>
          <a:xfrm>
            <a:off x="4211960" y="4678773"/>
            <a:ext cx="237109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Pas d’amélioration de </a:t>
            </a:r>
            <a:r>
              <a:rPr lang="el-GR" sz="1600" dirty="0"/>
              <a:t>σ</a:t>
            </a:r>
            <a:endParaRPr lang="fr-FR" sz="1600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04A6B81-886F-4D78-8513-D52CC97FA718}"/>
              </a:ext>
            </a:extLst>
          </p:cNvPr>
          <p:cNvCxnSpPr>
            <a:cxnSpLocks/>
          </p:cNvCxnSpPr>
          <p:nvPr/>
        </p:nvCxnSpPr>
        <p:spPr>
          <a:xfrm flipV="1">
            <a:off x="6444208" y="4678773"/>
            <a:ext cx="216024" cy="22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B5F0F53D-68D3-4D19-A853-95842F9B4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868" y="483538"/>
            <a:ext cx="5605282" cy="40646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D844AC6-DA82-4986-8250-F3319835AA0C}"/>
              </a:ext>
            </a:extLst>
          </p:cNvPr>
          <p:cNvSpPr/>
          <p:nvPr/>
        </p:nvSpPr>
        <p:spPr>
          <a:xfrm>
            <a:off x="6444208" y="4416250"/>
            <a:ext cx="432048" cy="154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6F17FCF-FE02-4AFF-B85F-FECC29728C16}"/>
              </a:ext>
            </a:extLst>
          </p:cNvPr>
          <p:cNvCxnSpPr>
            <a:cxnSpLocks/>
          </p:cNvCxnSpPr>
          <p:nvPr/>
        </p:nvCxnSpPr>
        <p:spPr>
          <a:xfrm flipV="1">
            <a:off x="6444208" y="4678773"/>
            <a:ext cx="1152128" cy="22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9FC3884-8ADD-4F86-AB5A-92E6A10D287B}"/>
              </a:ext>
            </a:extLst>
          </p:cNvPr>
          <p:cNvSpPr/>
          <p:nvPr/>
        </p:nvSpPr>
        <p:spPr>
          <a:xfrm>
            <a:off x="7380312" y="4416249"/>
            <a:ext cx="1512168" cy="149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879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5EB345D4-3467-4AA4-8BA9-F194EC7C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942" y="477346"/>
            <a:ext cx="5102530" cy="426553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E766C97-15EA-407B-A655-3FD9F9C0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50324"/>
            <a:ext cx="6491064" cy="421556"/>
          </a:xfrm>
        </p:spPr>
        <p:txBody>
          <a:bodyPr/>
          <a:lstStyle/>
          <a:p>
            <a:r>
              <a:rPr lang="fr-FR" sz="2000" dirty="0"/>
              <a:t>TEOM FDMS 8500 : PM</a:t>
            </a:r>
            <a:r>
              <a:rPr lang="fr-FR" sz="2000" baseline="-25000" dirty="0"/>
              <a:t>2,5</a:t>
            </a:r>
            <a:endParaRPr lang="fr-FR" sz="20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C74C9A-3CC0-484D-8638-1B6D2328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D597D774-6814-48B7-BA32-8E9DDCC6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3267407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E8B5F5-AF90-46F8-AA8B-92A297E3E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" y="475828"/>
            <a:ext cx="3710753" cy="42645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0BA478-2ABB-4353-95AB-FF7DD2945D47}"/>
              </a:ext>
            </a:extLst>
          </p:cNvPr>
          <p:cNvSpPr/>
          <p:nvPr/>
        </p:nvSpPr>
        <p:spPr>
          <a:xfrm>
            <a:off x="5868144" y="4587974"/>
            <a:ext cx="2880320" cy="179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9DB533E-5856-4BEA-AF09-B27ECCE853A1}"/>
              </a:ext>
            </a:extLst>
          </p:cNvPr>
          <p:cNvSpPr txBox="1"/>
          <p:nvPr/>
        </p:nvSpPr>
        <p:spPr>
          <a:xfrm>
            <a:off x="3818502" y="4767263"/>
            <a:ext cx="298574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Pas d’amélioration sensible de </a:t>
            </a:r>
            <a:r>
              <a:rPr lang="el-GR" sz="1200" dirty="0"/>
              <a:t>σ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69901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F1E22-676C-44BE-9916-66F0BA3C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8185787C-1592-427A-BAB3-B25AFDD27B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4762500"/>
            <a:ext cx="5122912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AF6E03A-BB70-4451-B468-4C141B36635D}"/>
              </a:ext>
            </a:extLst>
          </p:cNvPr>
          <p:cNvSpPr txBox="1"/>
          <p:nvPr/>
        </p:nvSpPr>
        <p:spPr>
          <a:xfrm>
            <a:off x="6372200" y="1203598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Résultats obtenus pour l’ensemble des sites ces trois dernières années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6B3A9FF-739F-4C85-835E-920E3B432F0F}"/>
              </a:ext>
            </a:extLst>
          </p:cNvPr>
          <p:cNvGrpSpPr/>
          <p:nvPr/>
        </p:nvGrpSpPr>
        <p:grpSpPr>
          <a:xfrm>
            <a:off x="185982" y="512401"/>
            <a:ext cx="5466138" cy="4250099"/>
            <a:chOff x="185982" y="512401"/>
            <a:chExt cx="5466138" cy="4250099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4A546BE6-689E-4123-9A58-4DA0D4862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982" y="512401"/>
              <a:ext cx="3824334" cy="4250099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F107D6B3-B556-46FC-B68B-B18821156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0167" y="518653"/>
              <a:ext cx="1641953" cy="4234321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8683797-03B7-4347-95ED-18E7EAF35C7C}"/>
              </a:ext>
            </a:extLst>
          </p:cNvPr>
          <p:cNvSpPr/>
          <p:nvPr/>
        </p:nvSpPr>
        <p:spPr>
          <a:xfrm>
            <a:off x="2919051" y="449784"/>
            <a:ext cx="576064" cy="4354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321FE0F8-5478-43CB-BB04-D8E050164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572" y="6660"/>
            <a:ext cx="6491064" cy="421556"/>
          </a:xfrm>
        </p:spPr>
        <p:txBody>
          <a:bodyPr/>
          <a:lstStyle/>
          <a:p>
            <a:r>
              <a:rPr lang="fr-FR" dirty="0"/>
              <a:t>Grille de lecture des résultats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68B555E4-1387-4220-9B5E-D9E91D85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1920" y="4777370"/>
            <a:ext cx="2895600" cy="273844"/>
          </a:xfrm>
        </p:spPr>
        <p:txBody>
          <a:bodyPr/>
          <a:lstStyle/>
          <a:p>
            <a:r>
              <a:rPr lang="fr-FR" dirty="0"/>
              <a:t>CS « Particules en suspension » - 05-02-18</a:t>
            </a:r>
          </a:p>
        </p:txBody>
      </p:sp>
    </p:spTree>
    <p:extLst>
      <p:ext uri="{BB962C8B-B14F-4D97-AF65-F5344CB8AC3E}">
        <p14:creationId xmlns:p14="http://schemas.microsoft.com/office/powerpoint/2010/main" val="132097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F1E22-676C-44BE-9916-66F0BA3C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8185787C-1592-427A-BAB3-B25AFDD27B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4762500"/>
            <a:ext cx="5122912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AF6E03A-BB70-4451-B468-4C141B36635D}"/>
              </a:ext>
            </a:extLst>
          </p:cNvPr>
          <p:cNvSpPr txBox="1"/>
          <p:nvPr/>
        </p:nvSpPr>
        <p:spPr>
          <a:xfrm>
            <a:off x="6047656" y="1419622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Les résultats sont calculés à partir des mesures de ces trois dernières années :</a:t>
            </a:r>
          </a:p>
          <a:p>
            <a:endParaRPr lang="fr-FR" sz="1200" dirty="0"/>
          </a:p>
          <a:p>
            <a:pPr marL="171450" indent="-171450">
              <a:buFontTx/>
              <a:buChar char="-"/>
            </a:pPr>
            <a:r>
              <a:rPr lang="fr-FR" sz="1200" dirty="0"/>
              <a:t>Pour l’ensemble des sites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  <a:p>
            <a:r>
              <a:rPr lang="fr-FR" sz="1200" dirty="0"/>
              <a:t>et de façon </a:t>
            </a:r>
            <a:r>
              <a:rPr lang="fr-FR" sz="1200" u="sng" dirty="0"/>
              <a:t>informative</a:t>
            </a:r>
            <a:r>
              <a:rPr lang="fr-FR" sz="1200" dirty="0"/>
              <a:t> :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Pour tous les sites en considérant les mesures supérieures à 18 (PM</a:t>
            </a:r>
            <a:r>
              <a:rPr lang="fr-FR" sz="1200" baseline="-25000" dirty="0"/>
              <a:t>2,5</a:t>
            </a:r>
            <a:r>
              <a:rPr lang="fr-FR" sz="1200" dirty="0"/>
              <a:t>) ou 30 µg/m</a:t>
            </a:r>
            <a:r>
              <a:rPr lang="fr-FR" sz="1200" baseline="30000" dirty="0"/>
              <a:t>3 </a:t>
            </a:r>
            <a:r>
              <a:rPr lang="fr-FR" sz="1200" dirty="0"/>
              <a:t>(PM</a:t>
            </a:r>
            <a:r>
              <a:rPr lang="fr-FR" sz="1200" baseline="-25000" dirty="0"/>
              <a:t>10</a:t>
            </a:r>
            <a:r>
              <a:rPr lang="fr-FR" sz="1200" dirty="0"/>
              <a:t>)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Pour chaque site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B214118-82DF-47DD-88DC-BC16EFC4CA2E}"/>
              </a:ext>
            </a:extLst>
          </p:cNvPr>
          <p:cNvGrpSpPr/>
          <p:nvPr/>
        </p:nvGrpSpPr>
        <p:grpSpPr>
          <a:xfrm>
            <a:off x="185982" y="512401"/>
            <a:ext cx="5466138" cy="4250099"/>
            <a:chOff x="185982" y="512401"/>
            <a:chExt cx="5466138" cy="4250099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94C1F08-E57B-4563-9071-C9DB31D31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982" y="512401"/>
              <a:ext cx="3824334" cy="4250099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273FE22-FBC6-499A-89CD-14B7E3ED8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0167" y="518653"/>
              <a:ext cx="1641953" cy="4234321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8683797-03B7-4347-95ED-18E7EAF35C7C}"/>
              </a:ext>
            </a:extLst>
          </p:cNvPr>
          <p:cNvSpPr/>
          <p:nvPr/>
        </p:nvSpPr>
        <p:spPr>
          <a:xfrm>
            <a:off x="2788196" y="481322"/>
            <a:ext cx="3079948" cy="4342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84C3CE1-F8CA-47F3-A83C-A8F5F6595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7779"/>
            <a:ext cx="6491064" cy="421556"/>
          </a:xfrm>
        </p:spPr>
        <p:txBody>
          <a:bodyPr/>
          <a:lstStyle/>
          <a:p>
            <a:r>
              <a:rPr lang="fr-FR" dirty="0"/>
              <a:t>Grille de lecture des résultats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68B555E4-1387-4220-9B5E-D9E91D85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7904" y="4762500"/>
            <a:ext cx="2895600" cy="273844"/>
          </a:xfrm>
        </p:spPr>
        <p:txBody>
          <a:bodyPr/>
          <a:lstStyle/>
          <a:p>
            <a:r>
              <a:rPr lang="fr-FR" dirty="0"/>
              <a:t>CS « Particules en suspension » - 05-02-18</a:t>
            </a:r>
          </a:p>
        </p:txBody>
      </p:sp>
    </p:spTree>
    <p:extLst>
      <p:ext uri="{BB962C8B-B14F-4D97-AF65-F5344CB8AC3E}">
        <p14:creationId xmlns:p14="http://schemas.microsoft.com/office/powerpoint/2010/main" val="26471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BF918B72-6A19-4CA7-8F63-71AC260D1A99}"/>
              </a:ext>
            </a:extLst>
          </p:cNvPr>
          <p:cNvGrpSpPr/>
          <p:nvPr/>
        </p:nvGrpSpPr>
        <p:grpSpPr>
          <a:xfrm>
            <a:off x="185982" y="512401"/>
            <a:ext cx="5466138" cy="4250099"/>
            <a:chOff x="185982" y="512401"/>
            <a:chExt cx="5466138" cy="4250099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43649B9-09BF-4F81-A31A-B915A0707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982" y="512401"/>
              <a:ext cx="3824334" cy="4250099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CE360FB-1597-4B43-86B2-47DF335D7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0167" y="518653"/>
              <a:ext cx="1641953" cy="4234321"/>
            </a:xfrm>
            <a:prstGeom prst="rect">
              <a:avLst/>
            </a:prstGeom>
          </p:spPr>
        </p:pic>
      </p:grp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F1E22-676C-44BE-9916-66F0BA3C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8185787C-1592-427A-BAB3-B25AFDD27B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4762500"/>
            <a:ext cx="5122912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683797-03B7-4347-95ED-18E7EAF35C7C}"/>
              </a:ext>
            </a:extLst>
          </p:cNvPr>
          <p:cNvSpPr/>
          <p:nvPr/>
        </p:nvSpPr>
        <p:spPr>
          <a:xfrm>
            <a:off x="3995936" y="2809647"/>
            <a:ext cx="1512168" cy="410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AF6E03A-BB70-4451-B468-4C141B36635D}"/>
              </a:ext>
            </a:extLst>
          </p:cNvPr>
          <p:cNvSpPr txBox="1"/>
          <p:nvPr/>
        </p:nvSpPr>
        <p:spPr>
          <a:xfrm>
            <a:off x="5796136" y="2635813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En rouge sont identifiés les paramètres ne répondant pas aux exigences de la prEN16450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ECFE345D-A349-40CF-8422-F3BBDAAE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7779"/>
            <a:ext cx="6491064" cy="421556"/>
          </a:xfrm>
        </p:spPr>
        <p:txBody>
          <a:bodyPr/>
          <a:lstStyle/>
          <a:p>
            <a:r>
              <a:rPr lang="fr-FR" dirty="0"/>
              <a:t>Grille de lecture des résultats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6B3BCF7-9E34-438E-9FEC-174C860F289D}"/>
              </a:ext>
            </a:extLst>
          </p:cNvPr>
          <p:cNvSpPr txBox="1"/>
          <p:nvPr/>
        </p:nvSpPr>
        <p:spPr>
          <a:xfrm>
            <a:off x="5796136" y="116240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Chaque site doit rassembler : 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80 paires de données minimum sur un an de mesure répartie sur 4 saisons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Avoir 20% de données &gt; 18 (PM</a:t>
            </a:r>
            <a:r>
              <a:rPr lang="fr-FR" sz="1200" baseline="-25000" dirty="0"/>
              <a:t>2,5</a:t>
            </a:r>
            <a:r>
              <a:rPr lang="fr-FR" sz="1200" dirty="0"/>
              <a:t>) ou 30 µg/m</a:t>
            </a:r>
            <a:r>
              <a:rPr lang="fr-FR" sz="1200" baseline="30000" dirty="0"/>
              <a:t>3 </a:t>
            </a:r>
            <a:r>
              <a:rPr lang="fr-FR" sz="1200" dirty="0"/>
              <a:t>(PM</a:t>
            </a:r>
            <a:r>
              <a:rPr lang="fr-FR" sz="1200" baseline="-25000" dirty="0"/>
              <a:t>10</a:t>
            </a:r>
            <a:r>
              <a:rPr lang="fr-FR" sz="1200" dirty="0"/>
              <a:t>)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68B555E4-1387-4220-9B5E-D9E91D85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9912" y="4762500"/>
            <a:ext cx="2895600" cy="273844"/>
          </a:xfrm>
        </p:spPr>
        <p:txBody>
          <a:bodyPr/>
          <a:lstStyle/>
          <a:p>
            <a:r>
              <a:rPr lang="fr-FR" dirty="0"/>
              <a:t>CS « Particules en suspension » - 05-02-18</a:t>
            </a:r>
          </a:p>
        </p:txBody>
      </p:sp>
    </p:spTree>
    <p:extLst>
      <p:ext uri="{BB962C8B-B14F-4D97-AF65-F5344CB8AC3E}">
        <p14:creationId xmlns:p14="http://schemas.microsoft.com/office/powerpoint/2010/main" val="215922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0CACDE0B-DDD8-4582-B326-1872BB5C0D56}"/>
              </a:ext>
            </a:extLst>
          </p:cNvPr>
          <p:cNvGrpSpPr/>
          <p:nvPr/>
        </p:nvGrpSpPr>
        <p:grpSpPr>
          <a:xfrm>
            <a:off x="185982" y="512401"/>
            <a:ext cx="5466138" cy="4250099"/>
            <a:chOff x="185982" y="512401"/>
            <a:chExt cx="5466138" cy="4250099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D9983B77-06F9-4477-B0FA-28454358A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982" y="512401"/>
              <a:ext cx="3824334" cy="4250099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1FEB3EEF-2B1F-4EB0-8C7E-47306A371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0167" y="518653"/>
              <a:ext cx="1641953" cy="4234321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512EED4-836B-4936-A5DB-45BCE026E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8228"/>
            <a:ext cx="5194920" cy="421556"/>
          </a:xfrm>
        </p:spPr>
        <p:txBody>
          <a:bodyPr/>
          <a:lstStyle/>
          <a:p>
            <a:r>
              <a:rPr lang="fr-FR" dirty="0"/>
              <a:t>Grille de lecture des résultats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F1E22-676C-44BE-9916-66F0BA3C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8185787C-1592-427A-BAB3-B25AFDD27B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4762500"/>
            <a:ext cx="5122912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683797-03B7-4347-95ED-18E7EAF35C7C}"/>
              </a:ext>
            </a:extLst>
          </p:cNvPr>
          <p:cNvSpPr/>
          <p:nvPr/>
        </p:nvSpPr>
        <p:spPr>
          <a:xfrm>
            <a:off x="2843808" y="2787774"/>
            <a:ext cx="648072" cy="720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AD81F09-002E-47DA-84E1-07B0E3FBE1BF}"/>
              </a:ext>
            </a:extLst>
          </p:cNvPr>
          <p:cNvSpPr txBox="1"/>
          <p:nvPr/>
        </p:nvSpPr>
        <p:spPr>
          <a:xfrm>
            <a:off x="5760132" y="543477"/>
            <a:ext cx="33838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>
                <a:sym typeface="Wingdings" panose="05000000000000000000" pitchFamily="2" charset="2"/>
              </a:rPr>
              <a:t>Exigences de la </a:t>
            </a:r>
            <a:r>
              <a:rPr lang="fr-FR" sz="1200" u="sng" dirty="0"/>
              <a:t>prEN16450  :</a:t>
            </a:r>
          </a:p>
          <a:p>
            <a:endParaRPr lang="fr-FR" sz="1200" dirty="0"/>
          </a:p>
          <a:p>
            <a:pPr marL="171450" indent="-171450">
              <a:buFontTx/>
              <a:buChar char="-"/>
            </a:pPr>
            <a:r>
              <a:rPr lang="fr-FR" sz="1100" dirty="0"/>
              <a:t>Pente </a:t>
            </a:r>
            <a:r>
              <a:rPr lang="fr-FR" sz="1100" b="1" i="1" dirty="0"/>
              <a:t>b</a:t>
            </a:r>
            <a:r>
              <a:rPr lang="fr-FR" sz="1100" dirty="0"/>
              <a:t> proche de 1 :</a:t>
            </a:r>
          </a:p>
          <a:p>
            <a:pPr marL="685800" lvl="1" indent="-228600">
              <a:buFont typeface="Courier New" panose="02070309020205020404" pitchFamily="49" charset="0"/>
              <a:buChar char="o"/>
            </a:pPr>
            <a:r>
              <a:rPr lang="fr-FR" sz="1100" dirty="0"/>
              <a:t>b &lt; [ 2 x incertitude-type pente b ] 	</a:t>
            </a:r>
            <a:r>
              <a:rPr lang="fr-FR" sz="1100" u="sng" dirty="0"/>
              <a:t>ou</a:t>
            </a:r>
            <a:r>
              <a:rPr lang="fr-FR" sz="1100" dirty="0"/>
              <a:t> </a:t>
            </a:r>
          </a:p>
          <a:p>
            <a:pPr marL="685800" lvl="1" indent="-228600">
              <a:buFont typeface="Courier New" panose="02070309020205020404" pitchFamily="49" charset="0"/>
              <a:buChar char="o"/>
            </a:pPr>
            <a:r>
              <a:rPr lang="fr-FR" sz="1100" dirty="0"/>
              <a:t>0,980 </a:t>
            </a:r>
            <a:r>
              <a:rPr lang="fr-FR" sz="1100" dirty="0">
                <a:sym typeface="Symbol"/>
              </a:rPr>
              <a:t></a:t>
            </a:r>
            <a:r>
              <a:rPr lang="fr-FR" sz="1100" dirty="0"/>
              <a:t> b </a:t>
            </a:r>
            <a:r>
              <a:rPr lang="fr-FR" sz="1100" dirty="0">
                <a:sym typeface="Symbol"/>
              </a:rPr>
              <a:t> </a:t>
            </a:r>
            <a:r>
              <a:rPr lang="fr-FR" sz="1100" dirty="0"/>
              <a:t>1,020</a:t>
            </a:r>
          </a:p>
          <a:p>
            <a:endParaRPr lang="fr-FR" sz="1100" dirty="0"/>
          </a:p>
          <a:p>
            <a:r>
              <a:rPr lang="fr-FR" sz="1100" dirty="0"/>
              <a:t>- Ordonnée à l’origine </a:t>
            </a:r>
            <a:r>
              <a:rPr lang="fr-FR" sz="1100" b="1" i="1" dirty="0"/>
              <a:t>a</a:t>
            </a:r>
            <a:r>
              <a:rPr lang="fr-FR" sz="1100" dirty="0"/>
              <a:t> proche de 0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100" dirty="0"/>
              <a:t>a &lt; [ 2x incertitude type de l’ordonnée à l’origine] 	</a:t>
            </a:r>
            <a:r>
              <a:rPr lang="fr-FR" sz="1100" u="sng" dirty="0"/>
              <a:t>ou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100" dirty="0"/>
              <a:t>-1 µg/m</a:t>
            </a:r>
            <a:r>
              <a:rPr lang="fr-FR" sz="1100" baseline="30000" dirty="0"/>
              <a:t>3</a:t>
            </a:r>
            <a:r>
              <a:rPr lang="fr-FR" sz="1100" dirty="0">
                <a:sym typeface="Symbol"/>
              </a:rPr>
              <a:t> </a:t>
            </a:r>
            <a:r>
              <a:rPr lang="fr-FR" sz="1100" dirty="0"/>
              <a:t> a </a:t>
            </a:r>
            <a:r>
              <a:rPr lang="fr-FR" sz="1100" dirty="0">
                <a:sym typeface="Symbol"/>
              </a:rPr>
              <a:t></a:t>
            </a:r>
            <a:r>
              <a:rPr lang="fr-FR" sz="1100" dirty="0"/>
              <a:t> 1 µg/m</a:t>
            </a:r>
            <a:r>
              <a:rPr lang="fr-FR" sz="1100" baseline="30000" dirty="0"/>
              <a:t>3  </a:t>
            </a:r>
            <a:endParaRPr lang="fr-FR" sz="1100" dirty="0"/>
          </a:p>
          <a:p>
            <a:pPr marL="628650" lvl="1" indent="-171450">
              <a:buFont typeface="Courier New" panose="02070309020205020404" pitchFamily="49" charset="0"/>
              <a:buChar char="o"/>
            </a:pPr>
            <a:endParaRPr lang="fr-FR" sz="1100" dirty="0"/>
          </a:p>
          <a:p>
            <a:pPr marL="171450" indent="-171450">
              <a:buFontTx/>
              <a:buChar char="-"/>
            </a:pPr>
            <a:r>
              <a:rPr lang="fr-FR" sz="1100" dirty="0"/>
              <a:t>Incertitude relative élargie (k=2) &lt; 25%</a:t>
            </a:r>
            <a:r>
              <a:rPr lang="fr-FR" sz="1200" dirty="0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D866729-9928-47F0-A9DC-CAD700201827}"/>
              </a:ext>
            </a:extLst>
          </p:cNvPr>
          <p:cNvSpPr txBox="1"/>
          <p:nvPr/>
        </p:nvSpPr>
        <p:spPr>
          <a:xfrm>
            <a:off x="5760132" y="2843278"/>
            <a:ext cx="3312368" cy="1785104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100" b="1" dirty="0"/>
              <a:t>Il est nécessaire d’appliquer une fonction de correction si sur l’ensemble des sites un des trois critères ci-dessus n’est pas respectés. </a:t>
            </a:r>
          </a:p>
          <a:p>
            <a:endParaRPr lang="fr-FR" sz="1100" b="1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100" b="1" dirty="0"/>
              <a:t> La fonction de correction n’est pas nécessaire si celle-ci 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100" b="1" dirty="0"/>
              <a:t>ne permet pas d’améliorer l’incertitude relative élargie (k=2) de l’AMS ou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100" b="1" dirty="0"/>
              <a:t>ne permet pas d’améliorer les résultats sur l’ensemble des sites.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68B555E4-1387-4220-9B5E-D9E91D85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9912" y="4762500"/>
            <a:ext cx="2895600" cy="273844"/>
          </a:xfrm>
        </p:spPr>
        <p:txBody>
          <a:bodyPr/>
          <a:lstStyle/>
          <a:p>
            <a:r>
              <a:rPr lang="fr-FR" dirty="0"/>
              <a:t>CS « Particules en suspension » - 05-02-18</a:t>
            </a:r>
          </a:p>
        </p:txBody>
      </p:sp>
    </p:spTree>
    <p:extLst>
      <p:ext uri="{BB962C8B-B14F-4D97-AF65-F5344CB8AC3E}">
        <p14:creationId xmlns:p14="http://schemas.microsoft.com/office/powerpoint/2010/main" val="209821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4FA1A5A-5988-4185-B129-E0399E39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684" y="51470"/>
            <a:ext cx="6048672" cy="349548"/>
          </a:xfrm>
        </p:spPr>
        <p:txBody>
          <a:bodyPr/>
          <a:lstStyle/>
          <a:p>
            <a:r>
              <a:rPr lang="fr-FR" dirty="0"/>
              <a:t>BAM : PM</a:t>
            </a:r>
            <a:r>
              <a:rPr lang="fr-FR" baseline="-25000" dirty="0"/>
              <a:t>10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3DC6C5B0-EF34-4BAE-94C3-FFFD7D27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4868338"/>
            <a:ext cx="5122912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23D25B9-24D6-4842-B2E8-E29093688A6D}"/>
              </a:ext>
            </a:extLst>
          </p:cNvPr>
          <p:cNvSpPr txBox="1"/>
          <p:nvPr/>
        </p:nvSpPr>
        <p:spPr>
          <a:xfrm>
            <a:off x="4479823" y="569507"/>
            <a:ext cx="2422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Bilan 2011-2014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BCEE6F60-BB1C-42CE-8AEB-CF068C64D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543731"/>
              </p:ext>
            </p:extLst>
          </p:nvPr>
        </p:nvGraphicFramePr>
        <p:xfrm>
          <a:off x="6777886" y="942547"/>
          <a:ext cx="1832875" cy="728784"/>
        </p:xfrm>
        <a:graphic>
          <a:graphicData uri="http://schemas.openxmlformats.org/drawingml/2006/table">
            <a:tbl>
              <a:tblPr/>
              <a:tblGrid>
                <a:gridCol w="1242280">
                  <a:extLst>
                    <a:ext uri="{9D8B030D-6E8A-4147-A177-3AD203B41FA5}">
                      <a16:colId xmlns:a16="http://schemas.microsoft.com/office/drawing/2014/main" val="826215682"/>
                    </a:ext>
                  </a:extLst>
                </a:gridCol>
                <a:gridCol w="590595">
                  <a:extLst>
                    <a:ext uri="{9D8B030D-6E8A-4147-A177-3AD203B41FA5}">
                      <a16:colId xmlns:a16="http://schemas.microsoft.com/office/drawing/2014/main" val="1319156504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Pente 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4190"/>
                  </a:ext>
                </a:extLst>
              </a:tr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Ordonnée à l'origine 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658230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13F25E27-0E88-48C7-A237-FD13A48AE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629996"/>
              </p:ext>
            </p:extLst>
          </p:nvPr>
        </p:nvGraphicFramePr>
        <p:xfrm>
          <a:off x="4572000" y="936625"/>
          <a:ext cx="1832875" cy="728784"/>
        </p:xfrm>
        <a:graphic>
          <a:graphicData uri="http://schemas.openxmlformats.org/drawingml/2006/table">
            <a:tbl>
              <a:tblPr/>
              <a:tblGrid>
                <a:gridCol w="1237940">
                  <a:extLst>
                    <a:ext uri="{9D8B030D-6E8A-4147-A177-3AD203B41FA5}">
                      <a16:colId xmlns:a16="http://schemas.microsoft.com/office/drawing/2014/main" val="826215682"/>
                    </a:ext>
                  </a:extLst>
                </a:gridCol>
                <a:gridCol w="594935">
                  <a:extLst>
                    <a:ext uri="{9D8B030D-6E8A-4147-A177-3AD203B41FA5}">
                      <a16:colId xmlns:a16="http://schemas.microsoft.com/office/drawing/2014/main" val="1319156504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Pente 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1, 06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4190"/>
                  </a:ext>
                </a:extLst>
              </a:tr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Ordonnée à l'origine 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658230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335842F4-86E5-480D-8C79-88C997896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371856"/>
              </p:ext>
            </p:extLst>
          </p:nvPr>
        </p:nvGraphicFramePr>
        <p:xfrm>
          <a:off x="4571999" y="1664962"/>
          <a:ext cx="1832875" cy="363024"/>
        </p:xfrm>
        <a:graphic>
          <a:graphicData uri="http://schemas.openxmlformats.org/drawingml/2006/table">
            <a:tbl>
              <a:tblPr/>
              <a:tblGrid>
                <a:gridCol w="1237940">
                  <a:extLst>
                    <a:ext uri="{9D8B030D-6E8A-4147-A177-3AD203B41FA5}">
                      <a16:colId xmlns:a16="http://schemas.microsoft.com/office/drawing/2014/main" val="1214037374"/>
                    </a:ext>
                  </a:extLst>
                </a:gridCol>
                <a:gridCol w="594935">
                  <a:extLst>
                    <a:ext uri="{9D8B030D-6E8A-4147-A177-3AD203B41FA5}">
                      <a16:colId xmlns:a16="http://schemas.microsoft.com/office/drawing/2014/main" val="1504820753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Incertitude (k=2)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89959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29638CCA-0EC2-49C9-8D28-D18657B19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820065"/>
              </p:ext>
            </p:extLst>
          </p:nvPr>
        </p:nvGraphicFramePr>
        <p:xfrm>
          <a:off x="6777886" y="1671331"/>
          <a:ext cx="1832875" cy="363024"/>
        </p:xfrm>
        <a:graphic>
          <a:graphicData uri="http://schemas.openxmlformats.org/drawingml/2006/table">
            <a:tbl>
              <a:tblPr/>
              <a:tblGrid>
                <a:gridCol w="1242281">
                  <a:extLst>
                    <a:ext uri="{9D8B030D-6E8A-4147-A177-3AD203B41FA5}">
                      <a16:colId xmlns:a16="http://schemas.microsoft.com/office/drawing/2014/main" val="1214037374"/>
                    </a:ext>
                  </a:extLst>
                </a:gridCol>
                <a:gridCol w="590594">
                  <a:extLst>
                    <a:ext uri="{9D8B030D-6E8A-4147-A177-3AD203B41FA5}">
                      <a16:colId xmlns:a16="http://schemas.microsoft.com/office/drawing/2014/main" val="1504820753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Incertitude (k=2)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89959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6D09AEBC-C51F-418B-A132-FF92ABB278B0}"/>
              </a:ext>
            </a:extLst>
          </p:cNvPr>
          <p:cNvSpPr txBox="1"/>
          <p:nvPr/>
        </p:nvSpPr>
        <p:spPr>
          <a:xfrm>
            <a:off x="6667211" y="497446"/>
            <a:ext cx="2422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Bilan 2013-2016 : </a:t>
            </a:r>
            <a:r>
              <a:rPr lang="fr-FR" sz="1000" b="1" dirty="0"/>
              <a:t>(700 paires de données)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AE1E116-8494-4543-ABF3-5659D206A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08" y="477445"/>
            <a:ext cx="3594919" cy="439089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DA01BEC-BECA-404B-BB03-EF50758E28DD}"/>
              </a:ext>
            </a:extLst>
          </p:cNvPr>
          <p:cNvSpPr txBox="1"/>
          <p:nvPr/>
        </p:nvSpPr>
        <p:spPr>
          <a:xfrm>
            <a:off x="3927540" y="2163949"/>
            <a:ext cx="250635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 Légère tendance à surestimation de la pente b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Pas de fonction de correction car :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200" dirty="0"/>
              <a:t>Pas d’amélioration des résultats sur chaque site (dispersion des résultats d’un site à l’autre)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200" dirty="0"/>
              <a:t>Amélioration de l’incertitude peu significative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200" dirty="0"/>
              <a:t>Nb mesures hautes &lt; 20% (base à compléter)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200" baseline="30000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Résultats stables par rapport au bilan 2013-2016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200" baseline="300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DB7DD29-3074-4506-9E0A-1B0CC50D3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893" y="2339215"/>
            <a:ext cx="2673506" cy="241704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99F0502B-4868-4981-AA51-260E4C4051C8}"/>
              </a:ext>
            </a:extLst>
          </p:cNvPr>
          <p:cNvSpPr txBox="1"/>
          <p:nvPr/>
        </p:nvSpPr>
        <p:spPr>
          <a:xfrm>
            <a:off x="7236296" y="2163949"/>
            <a:ext cx="1284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Bilan 2015-2017</a:t>
            </a: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68B555E4-1387-4220-9B5E-D9E91D85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5116" y="4756261"/>
            <a:ext cx="2895600" cy="273844"/>
          </a:xfrm>
        </p:spPr>
        <p:txBody>
          <a:bodyPr/>
          <a:lstStyle/>
          <a:p>
            <a:r>
              <a:rPr lang="fr-FR" dirty="0"/>
              <a:t>CS « Particules en suspension » - 05-02-18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2684" y="51470"/>
            <a:ext cx="6048672" cy="349548"/>
          </a:xfrm>
        </p:spPr>
        <p:txBody>
          <a:bodyPr/>
          <a:lstStyle/>
          <a:p>
            <a:r>
              <a:rPr lang="fr-FR" dirty="0"/>
              <a:t>BAM 1020: PM</a:t>
            </a:r>
            <a:r>
              <a:rPr lang="fr-FR" baseline="-25000" dirty="0"/>
              <a:t>2,5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47353" y="4786313"/>
            <a:ext cx="5122912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92318A-6308-4D64-8649-3767004E5DB4}"/>
              </a:ext>
            </a:extLst>
          </p:cNvPr>
          <p:cNvSpPr txBox="1"/>
          <p:nvPr/>
        </p:nvSpPr>
        <p:spPr>
          <a:xfrm>
            <a:off x="4516938" y="514604"/>
            <a:ext cx="2422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Bilan 2011-2014 (322 paires de données)  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8756BD54-B247-4C37-8D99-F5F39FF92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722252"/>
              </p:ext>
            </p:extLst>
          </p:nvPr>
        </p:nvGraphicFramePr>
        <p:xfrm>
          <a:off x="7012779" y="969026"/>
          <a:ext cx="1832875" cy="728784"/>
        </p:xfrm>
        <a:graphic>
          <a:graphicData uri="http://schemas.openxmlformats.org/drawingml/2006/table">
            <a:tbl>
              <a:tblPr/>
              <a:tblGrid>
                <a:gridCol w="1242280">
                  <a:extLst>
                    <a:ext uri="{9D8B030D-6E8A-4147-A177-3AD203B41FA5}">
                      <a16:colId xmlns:a16="http://schemas.microsoft.com/office/drawing/2014/main" val="826215682"/>
                    </a:ext>
                  </a:extLst>
                </a:gridCol>
                <a:gridCol w="590595">
                  <a:extLst>
                    <a:ext uri="{9D8B030D-6E8A-4147-A177-3AD203B41FA5}">
                      <a16:colId xmlns:a16="http://schemas.microsoft.com/office/drawing/2014/main" val="1319156504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Pente 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4190"/>
                  </a:ext>
                </a:extLst>
              </a:tr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Ordonnée à l'origine 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658230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53A4121F-7A6A-4738-B76F-A842BDE37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237813"/>
              </p:ext>
            </p:extLst>
          </p:nvPr>
        </p:nvGraphicFramePr>
        <p:xfrm>
          <a:off x="4644009" y="969473"/>
          <a:ext cx="1832875" cy="728784"/>
        </p:xfrm>
        <a:graphic>
          <a:graphicData uri="http://schemas.openxmlformats.org/drawingml/2006/table">
            <a:tbl>
              <a:tblPr/>
              <a:tblGrid>
                <a:gridCol w="1237940">
                  <a:extLst>
                    <a:ext uri="{9D8B030D-6E8A-4147-A177-3AD203B41FA5}">
                      <a16:colId xmlns:a16="http://schemas.microsoft.com/office/drawing/2014/main" val="826215682"/>
                    </a:ext>
                  </a:extLst>
                </a:gridCol>
                <a:gridCol w="594935">
                  <a:extLst>
                    <a:ext uri="{9D8B030D-6E8A-4147-A177-3AD203B41FA5}">
                      <a16:colId xmlns:a16="http://schemas.microsoft.com/office/drawing/2014/main" val="1319156504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Pente 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1, 11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4190"/>
                  </a:ext>
                </a:extLst>
              </a:tr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Ordonnée à l'origine 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658230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DA99AD43-C559-4441-B427-9215A0D4E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193493"/>
              </p:ext>
            </p:extLst>
          </p:nvPr>
        </p:nvGraphicFramePr>
        <p:xfrm>
          <a:off x="4644008" y="1697810"/>
          <a:ext cx="1832875" cy="363024"/>
        </p:xfrm>
        <a:graphic>
          <a:graphicData uri="http://schemas.openxmlformats.org/drawingml/2006/table">
            <a:tbl>
              <a:tblPr/>
              <a:tblGrid>
                <a:gridCol w="1237940">
                  <a:extLst>
                    <a:ext uri="{9D8B030D-6E8A-4147-A177-3AD203B41FA5}">
                      <a16:colId xmlns:a16="http://schemas.microsoft.com/office/drawing/2014/main" val="1214037374"/>
                    </a:ext>
                  </a:extLst>
                </a:gridCol>
                <a:gridCol w="594935">
                  <a:extLst>
                    <a:ext uri="{9D8B030D-6E8A-4147-A177-3AD203B41FA5}">
                      <a16:colId xmlns:a16="http://schemas.microsoft.com/office/drawing/2014/main" val="1504820753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Incertitude (k=2)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89959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C3FDAF5E-8E8F-435D-A48A-0AB71AECE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183646"/>
              </p:ext>
            </p:extLst>
          </p:nvPr>
        </p:nvGraphicFramePr>
        <p:xfrm>
          <a:off x="7012779" y="1697810"/>
          <a:ext cx="1832875" cy="363024"/>
        </p:xfrm>
        <a:graphic>
          <a:graphicData uri="http://schemas.openxmlformats.org/drawingml/2006/table">
            <a:tbl>
              <a:tblPr/>
              <a:tblGrid>
                <a:gridCol w="1242281">
                  <a:extLst>
                    <a:ext uri="{9D8B030D-6E8A-4147-A177-3AD203B41FA5}">
                      <a16:colId xmlns:a16="http://schemas.microsoft.com/office/drawing/2014/main" val="1214037374"/>
                    </a:ext>
                  </a:extLst>
                </a:gridCol>
                <a:gridCol w="590594">
                  <a:extLst>
                    <a:ext uri="{9D8B030D-6E8A-4147-A177-3AD203B41FA5}">
                      <a16:colId xmlns:a16="http://schemas.microsoft.com/office/drawing/2014/main" val="1504820753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Incertitude (k=2)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89959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E093B5E2-F94F-456E-A981-7AAA4C2AB89A}"/>
              </a:ext>
            </a:extLst>
          </p:cNvPr>
          <p:cNvSpPr txBox="1"/>
          <p:nvPr/>
        </p:nvSpPr>
        <p:spPr>
          <a:xfrm>
            <a:off x="6885709" y="523517"/>
            <a:ext cx="2222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Bilan 2013-2016 </a:t>
            </a:r>
            <a:r>
              <a:rPr lang="fr-FR" sz="1000" b="1" dirty="0"/>
              <a:t>(722 paires de données)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0B879CE-4950-4BB2-BB21-FB3735449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47" y="525955"/>
            <a:ext cx="3816424" cy="424130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F6FC96B-4478-4FC8-9FE5-19943CE16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850" y="2380468"/>
            <a:ext cx="2607662" cy="2336465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A6B318EC-6BFA-4091-BC96-3775C0C2C5F1}"/>
              </a:ext>
            </a:extLst>
          </p:cNvPr>
          <p:cNvSpPr txBox="1"/>
          <p:nvPr/>
        </p:nvSpPr>
        <p:spPr>
          <a:xfrm>
            <a:off x="7288111" y="2174031"/>
            <a:ext cx="1284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Bilan 2015-2017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1E5AA0-8894-4BFD-B34E-78F6722053D0}"/>
              </a:ext>
            </a:extLst>
          </p:cNvPr>
          <p:cNvSpPr txBox="1"/>
          <p:nvPr/>
        </p:nvSpPr>
        <p:spPr>
          <a:xfrm>
            <a:off x="4253271" y="2641247"/>
            <a:ext cx="2506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pas de fonction de correction 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Base de données à compléter (seulement 4 sites rassemblant plus d’un an de mesure)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Amélioration des résultats par rapport au bilan 2013-2016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200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68B555E4-1387-4220-9B5E-D9E91D85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2942" y="4767263"/>
            <a:ext cx="2895600" cy="273844"/>
          </a:xfrm>
        </p:spPr>
        <p:txBody>
          <a:bodyPr/>
          <a:lstStyle/>
          <a:p>
            <a:r>
              <a:rPr lang="fr-FR" dirty="0"/>
              <a:t>CS « Particules en suspension » - 05-02-18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0533078-7586-4F24-81B3-7C02596BB092}"/>
              </a:ext>
            </a:extLst>
          </p:cNvPr>
          <p:cNvSpPr txBox="1">
            <a:spLocks/>
          </p:cNvSpPr>
          <p:nvPr/>
        </p:nvSpPr>
        <p:spPr>
          <a:xfrm>
            <a:off x="2022684" y="51470"/>
            <a:ext cx="6048672" cy="349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MP101M : PM</a:t>
            </a:r>
            <a:r>
              <a:rPr lang="fr-FR" baseline="-25000" dirty="0"/>
              <a:t>10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1D449B5C-7E24-4CE2-9FE5-77FF5228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5122912" cy="273844"/>
          </a:xfrm>
        </p:spPr>
        <p:txBody>
          <a:bodyPr/>
          <a:lstStyle/>
          <a:p>
            <a:r>
              <a:rPr lang="fr-FR" dirty="0"/>
              <a:t>Suivi d’équivalence bilan 2015-2017 , 2018-02-05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8AF671B-9298-497B-BE53-E62CF1727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527"/>
            <a:ext cx="4499992" cy="42663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2E3072-2124-4A0F-8145-0E615545A1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89"/>
          <a:stretch/>
        </p:blipFill>
        <p:spPr>
          <a:xfrm>
            <a:off x="6751020" y="2359189"/>
            <a:ext cx="2392980" cy="206480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C740BFD-FC2F-4323-B403-E2E9DB6C0DC4}"/>
              </a:ext>
            </a:extLst>
          </p:cNvPr>
          <p:cNvSpPr txBox="1"/>
          <p:nvPr/>
        </p:nvSpPr>
        <p:spPr>
          <a:xfrm>
            <a:off x="4932040" y="432374"/>
            <a:ext cx="2422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Bilan 2011-2014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BD7C6E1A-7F4D-472A-8019-195408E62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524601"/>
              </p:ext>
            </p:extLst>
          </p:nvPr>
        </p:nvGraphicFramePr>
        <p:xfrm>
          <a:off x="7209935" y="839102"/>
          <a:ext cx="1832875" cy="728784"/>
        </p:xfrm>
        <a:graphic>
          <a:graphicData uri="http://schemas.openxmlformats.org/drawingml/2006/table">
            <a:tbl>
              <a:tblPr/>
              <a:tblGrid>
                <a:gridCol w="1242280">
                  <a:extLst>
                    <a:ext uri="{9D8B030D-6E8A-4147-A177-3AD203B41FA5}">
                      <a16:colId xmlns:a16="http://schemas.microsoft.com/office/drawing/2014/main" val="826215682"/>
                    </a:ext>
                  </a:extLst>
                </a:gridCol>
                <a:gridCol w="590595">
                  <a:extLst>
                    <a:ext uri="{9D8B030D-6E8A-4147-A177-3AD203B41FA5}">
                      <a16:colId xmlns:a16="http://schemas.microsoft.com/office/drawing/2014/main" val="1319156504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Pente 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4190"/>
                  </a:ext>
                </a:extLst>
              </a:tr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Ordonnée à l'origine 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-0,53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658230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0B813B71-DDD7-4AE4-8D93-EB433992B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778204"/>
              </p:ext>
            </p:extLst>
          </p:nvPr>
        </p:nvGraphicFramePr>
        <p:xfrm>
          <a:off x="5004049" y="833180"/>
          <a:ext cx="1832875" cy="728784"/>
        </p:xfrm>
        <a:graphic>
          <a:graphicData uri="http://schemas.openxmlformats.org/drawingml/2006/table">
            <a:tbl>
              <a:tblPr/>
              <a:tblGrid>
                <a:gridCol w="1237940">
                  <a:extLst>
                    <a:ext uri="{9D8B030D-6E8A-4147-A177-3AD203B41FA5}">
                      <a16:colId xmlns:a16="http://schemas.microsoft.com/office/drawing/2014/main" val="826215682"/>
                    </a:ext>
                  </a:extLst>
                </a:gridCol>
                <a:gridCol w="594935">
                  <a:extLst>
                    <a:ext uri="{9D8B030D-6E8A-4147-A177-3AD203B41FA5}">
                      <a16:colId xmlns:a16="http://schemas.microsoft.com/office/drawing/2014/main" val="1319156504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Pente 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4190"/>
                  </a:ext>
                </a:extLst>
              </a:tr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Ordonnée à l'origine 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658230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C330C603-F969-48B5-B1AF-E618E634A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382244"/>
              </p:ext>
            </p:extLst>
          </p:nvPr>
        </p:nvGraphicFramePr>
        <p:xfrm>
          <a:off x="5004048" y="1561517"/>
          <a:ext cx="1832875" cy="363024"/>
        </p:xfrm>
        <a:graphic>
          <a:graphicData uri="http://schemas.openxmlformats.org/drawingml/2006/table">
            <a:tbl>
              <a:tblPr/>
              <a:tblGrid>
                <a:gridCol w="1237940">
                  <a:extLst>
                    <a:ext uri="{9D8B030D-6E8A-4147-A177-3AD203B41FA5}">
                      <a16:colId xmlns:a16="http://schemas.microsoft.com/office/drawing/2014/main" val="1214037374"/>
                    </a:ext>
                  </a:extLst>
                </a:gridCol>
                <a:gridCol w="594935">
                  <a:extLst>
                    <a:ext uri="{9D8B030D-6E8A-4147-A177-3AD203B41FA5}">
                      <a16:colId xmlns:a16="http://schemas.microsoft.com/office/drawing/2014/main" val="1504820753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Incertitude (k=2)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89959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2B42C9DA-8E0F-472C-B54D-851377536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594301"/>
              </p:ext>
            </p:extLst>
          </p:nvPr>
        </p:nvGraphicFramePr>
        <p:xfrm>
          <a:off x="7209935" y="1567886"/>
          <a:ext cx="1832875" cy="363024"/>
        </p:xfrm>
        <a:graphic>
          <a:graphicData uri="http://schemas.openxmlformats.org/drawingml/2006/table">
            <a:tbl>
              <a:tblPr/>
              <a:tblGrid>
                <a:gridCol w="1242281">
                  <a:extLst>
                    <a:ext uri="{9D8B030D-6E8A-4147-A177-3AD203B41FA5}">
                      <a16:colId xmlns:a16="http://schemas.microsoft.com/office/drawing/2014/main" val="1214037374"/>
                    </a:ext>
                  </a:extLst>
                </a:gridCol>
                <a:gridCol w="590594">
                  <a:extLst>
                    <a:ext uri="{9D8B030D-6E8A-4147-A177-3AD203B41FA5}">
                      <a16:colId xmlns:a16="http://schemas.microsoft.com/office/drawing/2014/main" val="1504820753"/>
                    </a:ext>
                  </a:extLst>
                </a:gridCol>
              </a:tblGrid>
              <a:tr h="363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Incertitude (k=2)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89959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84C811FA-6C51-4C3A-A318-76BD2389D2BC}"/>
              </a:ext>
            </a:extLst>
          </p:cNvPr>
          <p:cNvSpPr txBox="1"/>
          <p:nvPr/>
        </p:nvSpPr>
        <p:spPr>
          <a:xfrm>
            <a:off x="7092280" y="413706"/>
            <a:ext cx="2422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Bilan 2013-2016 </a:t>
            </a:r>
            <a:r>
              <a:rPr lang="fr-FR" sz="1000" b="1" dirty="0"/>
              <a:t>(554 paires de données)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948D8AF-F9CF-43DB-BF5A-6EA8B6C079F1}"/>
              </a:ext>
            </a:extLst>
          </p:cNvPr>
          <p:cNvSpPr txBox="1"/>
          <p:nvPr/>
        </p:nvSpPr>
        <p:spPr>
          <a:xfrm>
            <a:off x="4484272" y="2047050"/>
            <a:ext cx="2352651" cy="268494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dirty="0"/>
              <a:t>Pas de fonction de correction </a:t>
            </a:r>
          </a:p>
          <a:p>
            <a:endParaRPr lang="fr-FR" sz="1200" dirty="0"/>
          </a:p>
          <a:p>
            <a:r>
              <a:rPr lang="fr-FR" sz="1200" dirty="0"/>
              <a:t>néanmoins: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Forte dispersion des résultats observés d’un site à l’autre.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Nb mesures hautes &lt; 20%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Résultats insatisfaisants pour les valeurs hautes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Base de données à compléter en 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 influence configuration ligne RST ?</a:t>
            </a:r>
          </a:p>
          <a:p>
            <a:r>
              <a:rPr lang="fr-FR" sz="1200" dirty="0">
                <a:sym typeface="Wingdings" panose="05000000000000000000" pitchFamily="2" charset="2"/>
              </a:rPr>
              <a:t> </a:t>
            </a:r>
            <a:r>
              <a:rPr lang="fr-FR" sz="1200" dirty="0"/>
              <a:t>Résultats stables par rapport au bilan 2013-2016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62FFEF7-3B37-4526-8438-0F0E6B8279ED}"/>
              </a:ext>
            </a:extLst>
          </p:cNvPr>
          <p:cNvSpPr txBox="1"/>
          <p:nvPr/>
        </p:nvSpPr>
        <p:spPr>
          <a:xfrm>
            <a:off x="7427476" y="2220689"/>
            <a:ext cx="1287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Bilan 2015-2017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68B555E4-1387-4220-9B5E-D9E91D85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909" y="4789920"/>
            <a:ext cx="2895600" cy="273844"/>
          </a:xfrm>
        </p:spPr>
        <p:txBody>
          <a:bodyPr/>
          <a:lstStyle/>
          <a:p>
            <a:r>
              <a:rPr lang="fr-FR" dirty="0"/>
              <a:t>CS « Particules en suspension » - 05-02-18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_powerpoint-LCSQ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Modele_powerpoint-LCSQA-16_9-V012017</Template>
  <TotalTime>797</TotalTime>
  <Words>1602</Words>
  <Application>Microsoft Office PowerPoint</Application>
  <PresentationFormat>Affichage à l'écran (16:9)</PresentationFormat>
  <Paragraphs>339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Courier New</vt:lpstr>
      <vt:lpstr>Symbol</vt:lpstr>
      <vt:lpstr>Trebuchet MS</vt:lpstr>
      <vt:lpstr>Wingdings</vt:lpstr>
      <vt:lpstr>Modèle_powerpoint-LCSQA</vt:lpstr>
      <vt:lpstr>Suivi d’équivalence des AMS PM</vt:lpstr>
      <vt:lpstr>Sites de campagne et AMS déployés</vt:lpstr>
      <vt:lpstr>Grille de lecture des résultats</vt:lpstr>
      <vt:lpstr>Grille de lecture des résultats</vt:lpstr>
      <vt:lpstr>Grille de lecture des résultats</vt:lpstr>
      <vt:lpstr>Grille de lecture des résultats</vt:lpstr>
      <vt:lpstr>BAM : PM10</vt:lpstr>
      <vt:lpstr>BAM 1020: PM2,5</vt:lpstr>
      <vt:lpstr>Présentation PowerPoint</vt:lpstr>
      <vt:lpstr>Présentation PowerPoint</vt:lpstr>
      <vt:lpstr>FIDAS 200 : PM10 (fond urbain)</vt:lpstr>
      <vt:lpstr>Présentation PowerPoint</vt:lpstr>
      <vt:lpstr>TEOM FDMS 1405-F : PM10</vt:lpstr>
      <vt:lpstr>TEOM FDMS 1405-F : PM2,5</vt:lpstr>
      <vt:lpstr>TEOM FDMS 8500 : PM10</vt:lpstr>
      <vt:lpstr>TEOM FDMS 8500 : PM2,5</vt:lpstr>
      <vt:lpstr>Planning prévisionnel 2018-2019</vt:lpstr>
      <vt:lpstr>BAM : PM10</vt:lpstr>
      <vt:lpstr>BAM 1020: PM2,5</vt:lpstr>
      <vt:lpstr>Présentation PowerPoint</vt:lpstr>
      <vt:lpstr>Présentation PowerPoint</vt:lpstr>
      <vt:lpstr>FIDAS 200 : PM10</vt:lpstr>
      <vt:lpstr>Présentation PowerPoint</vt:lpstr>
      <vt:lpstr>TEOM FDMS 1405-F : PM10</vt:lpstr>
      <vt:lpstr>TEOM FDMS 1405-F : PM2,5</vt:lpstr>
      <vt:lpstr>TEOM FDMS 8500 : PM10</vt:lpstr>
      <vt:lpstr>TEOM FDMS 8500 : PM2,5</vt:lpstr>
    </vt:vector>
  </TitlesOfParts>
  <Company>INERIS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AMODEO Tanguy</dc:creator>
  <cp:lastModifiedBy>AMODEO Tanguy</cp:lastModifiedBy>
  <cp:revision>154</cp:revision>
  <dcterms:created xsi:type="dcterms:W3CDTF">2018-02-01T12:12:00Z</dcterms:created>
  <dcterms:modified xsi:type="dcterms:W3CDTF">2018-03-13T13:12:37Z</dcterms:modified>
</cp:coreProperties>
</file>