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6"/>
  </p:notesMasterIdLst>
  <p:sldIdLst>
    <p:sldId id="256" r:id="rId2"/>
    <p:sldId id="263" r:id="rId3"/>
    <p:sldId id="264" r:id="rId4"/>
    <p:sldId id="265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641" autoAdjust="0"/>
  </p:normalViewPr>
  <p:slideViewPr>
    <p:cSldViewPr showGuides="1">
      <p:cViewPr varScale="1">
        <p:scale>
          <a:sx n="84" d="100"/>
          <a:sy n="84" d="100"/>
        </p:scale>
        <p:origin x="102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%20LSCQA\2-%20INSTRUCTION%202018\_R&#233;sultats%20instruction%20pr&#233;liminaire%202018\Investissement_complet_20170912_traitement%20des%20donn&#233;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%20LSCQA\2-%20INSTRUCTION%202018\_R&#233;sultats%20instruction%20pr&#233;liminaire%202018\Investissement_complet_20170912_traitement%20des%20donn&#233;e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%20LSCQA\2-%20INSTRUCTION%202018\_R&#233;sultats%20instruction%20pr&#233;liminaire%202018\Investissement_complet_20170912_traitement%20des%20donn&#233;es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%20LSCQA\2-%20INSTRUCTION%202018\_R&#233;sultats%20instruction%20pr&#233;liminaire%202018\Investissement_complet_20170912_traitement%20des%20donn&#233;e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%20LSCQA\2-%20INSTRUCTION%202018\_R&#233;sultats%20instruction%20pr&#233;liminaire%202018\Investissement_complet_20170912_traitement%20des%20donn&#233;es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1-%20LSCQA\2-%20INSTRUCTION%202018\_R&#233;sultats%20instruction%20pr&#233;liminaire%202018\Investissement_complet_20170912_traitement%20des%20donn&#233;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1" i="0" u="none" strike="noStrike" baseline="0">
                <a:solidFill>
                  <a:srgbClr val="000000"/>
                </a:solidFill>
                <a:latin typeface="Calibri"/>
              </a:rPr>
              <a:t>Répartition du </a:t>
            </a:r>
            <a:r>
              <a:rPr lang="fr-FR" sz="1200" b="1" i="0" u="none" strike="noStrike" baseline="0">
                <a:solidFill>
                  <a:srgbClr val="FF0000"/>
                </a:solidFill>
                <a:latin typeface="Calibri"/>
              </a:rPr>
              <a:t>nombre total de demandes </a:t>
            </a:r>
            <a:r>
              <a:rPr lang="fr-FR" sz="1200" b="1" i="0" u="none" strike="noStrike" baseline="0">
                <a:solidFill>
                  <a:srgbClr val="000000"/>
                </a:solidFill>
                <a:latin typeface="Calibri"/>
              </a:rPr>
              <a:t>(540) selon les catégories de matériels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Bilans!$I$2</c:f>
              <c:strCache>
                <c:ptCount val="1"/>
                <c:pt idx="0">
                  <c:v>CATEGORIE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2F58-4AF7-BBF8-D71783DBAC4C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2F58-4AF7-BBF8-D71783DBAC4C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2F58-4AF7-BBF8-D71783DBAC4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2F58-4AF7-BBF8-D71783DBAC4C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2F58-4AF7-BBF8-D71783DBAC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Bilans!$I$3:$I$7</c:f>
              <c:strCache>
                <c:ptCount val="5"/>
                <c:pt idx="0">
                  <c:v>MATERIEL POUR POLLUANT</c:v>
                </c:pt>
                <c:pt idx="1">
                  <c:v>EQUIPEMENT CONNEXE AU MATERIEL POUR POLLUANTS ET AUX INSTALLATIONS TECHNIQUES</c:v>
                </c:pt>
                <c:pt idx="2">
                  <c:v>EQUIPEMENT / MATERIEL INFORMATIQUE (hors logiciel)</c:v>
                </c:pt>
                <c:pt idx="3">
                  <c:v>OUTIL LOGICIEL ET DEVELOPPEMENT INFORMATIQUE</c:v>
                </c:pt>
                <c:pt idx="4">
                  <c:v>BATIMENT ADMINISTRATIF, AUTRE</c:v>
                </c:pt>
              </c:strCache>
            </c:strRef>
          </c:cat>
          <c:val>
            <c:numRef>
              <c:f>Bilans!$K$3:$K$7</c:f>
              <c:numCache>
                <c:formatCode>0%</c:formatCode>
                <c:ptCount val="5"/>
                <c:pt idx="0">
                  <c:v>0.39074074074074072</c:v>
                </c:pt>
                <c:pt idx="1">
                  <c:v>0.23333333333333334</c:v>
                </c:pt>
                <c:pt idx="2">
                  <c:v>0.29814814814814816</c:v>
                </c:pt>
                <c:pt idx="3">
                  <c:v>7.2222222222222215E-2</c:v>
                </c:pt>
                <c:pt idx="4">
                  <c:v>5.5555555555555558E-3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F58-4AF7-BBF8-D71783DBAC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148059989369804"/>
          <c:y val="0.18756189277535179"/>
          <c:w val="0.36617537630343178"/>
          <c:h val="0.73665639607773825"/>
        </c:manualLayout>
      </c:layout>
      <c:overlay val="0"/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1" i="0" u="none" strike="noStrike" baseline="0">
                <a:solidFill>
                  <a:srgbClr val="000000"/>
                </a:solidFill>
                <a:latin typeface="Calibri"/>
              </a:rPr>
              <a:t>Répartition </a:t>
            </a:r>
            <a:r>
              <a:rPr lang="fr-FR" sz="1200" b="1" i="0" u="none" strike="noStrike" baseline="0">
                <a:solidFill>
                  <a:srgbClr val="FF0000"/>
                </a:solidFill>
                <a:latin typeface="Calibri"/>
              </a:rPr>
              <a:t>du coût total d'acquisition </a:t>
            </a:r>
            <a:r>
              <a:rPr lang="fr-FR" sz="1200" b="1" i="0" u="none" strike="noStrike" baseline="0">
                <a:solidFill>
                  <a:srgbClr val="000000"/>
                </a:solidFill>
                <a:latin typeface="Calibri"/>
              </a:rPr>
              <a:t>(9,70 M€) selon les catégories de matériels</a:t>
            </a:r>
          </a:p>
        </c:rich>
      </c:tx>
      <c:layout>
        <c:manualLayout>
          <c:xMode val="edge"/>
          <c:yMode val="edge"/>
          <c:x val="0.14883711480617379"/>
          <c:y val="2.859404005642256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Bilans!$L$2</c:f>
              <c:strCache>
                <c:ptCount val="1"/>
                <c:pt idx="0">
                  <c:v>Coût d'acquisition estimé par l'AASQA (€,TTC)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2E6-40EB-AC59-CFFEBAD298EB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E2E6-40EB-AC59-CFFEBAD298EB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E2E6-40EB-AC59-CFFEBAD298EB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E2E6-40EB-AC59-CFFEBAD298EB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E2E6-40EB-AC59-CFFEBAD298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Bilans!$I$3:$I$7</c:f>
              <c:strCache>
                <c:ptCount val="5"/>
                <c:pt idx="0">
                  <c:v>MATERIEL POUR POLLUANT</c:v>
                </c:pt>
                <c:pt idx="1">
                  <c:v>EQUIPEMENT CONNEXE AU MATERIEL POUR POLLUANTS ET AUX INSTALLATIONS TECHNIQUES</c:v>
                </c:pt>
                <c:pt idx="2">
                  <c:v>EQUIPEMENT / MATERIEL INFORMATIQUE (hors logiciel)</c:v>
                </c:pt>
                <c:pt idx="3">
                  <c:v>OUTIL LOGICIEL ET DEVELOPPEMENT INFORMATIQUE</c:v>
                </c:pt>
                <c:pt idx="4">
                  <c:v>BATIMENT ADMINISTRATIF, AUTRE</c:v>
                </c:pt>
              </c:strCache>
            </c:strRef>
          </c:cat>
          <c:val>
            <c:numRef>
              <c:f>Bilans!$M$3:$M$7</c:f>
              <c:numCache>
                <c:formatCode>0%</c:formatCode>
                <c:ptCount val="5"/>
                <c:pt idx="0">
                  <c:v>0.63273264304927679</c:v>
                </c:pt>
                <c:pt idx="1">
                  <c:v>0.14018142043086451</c:v>
                </c:pt>
                <c:pt idx="2">
                  <c:v>0.12658462993112382</c:v>
                </c:pt>
                <c:pt idx="3">
                  <c:v>6.1109323679899005E-2</c:v>
                </c:pt>
                <c:pt idx="4">
                  <c:v>3.9391982908835887E-2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2E6-40EB-AC59-CFFEBAD29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5913459105742935"/>
          <c:y val="0.26765034667459192"/>
          <c:w val="0.42184720458329805"/>
          <c:h val="0.62288974208802417"/>
        </c:manualLayout>
      </c:layout>
      <c:overlay val="0"/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1" i="0" u="none" strike="noStrike" baseline="0" dirty="0">
                <a:solidFill>
                  <a:srgbClr val="000000"/>
                </a:solidFill>
                <a:latin typeface="Calibri"/>
              </a:rPr>
              <a:t>Répartition du </a:t>
            </a:r>
            <a:r>
              <a:rPr lang="fr-FR" sz="1100" b="1" i="0" u="none" strike="noStrike" baseline="0" dirty="0">
                <a:solidFill>
                  <a:srgbClr val="FF0000"/>
                </a:solidFill>
                <a:latin typeface="Calibri"/>
              </a:rPr>
              <a:t>montant total des demandes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1" i="0" u="none" strike="noStrike" baseline="0" dirty="0">
                <a:solidFill>
                  <a:srgbClr val="000000"/>
                </a:solidFill>
                <a:latin typeface="Calibri"/>
              </a:rPr>
              <a:t>(9,7 M€ TTC) selon les collèges financeurs</a:t>
            </a:r>
          </a:p>
        </c:rich>
      </c:tx>
      <c:layout>
        <c:manualLayout>
          <c:xMode val="edge"/>
          <c:yMode val="edge"/>
          <c:x val="0.12763888888888889"/>
          <c:y val="2.777777777777777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Bilans!$C$2:$F$2</c:f>
              <c:strCache>
                <c:ptCount val="1"/>
                <c:pt idx="0">
                  <c:v>Part sollicitée à l'Etat Part sollicitée aux collectivités Part sollicitée aux industriels Part sollicitée aux autres financeurs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CA6-49E3-B4F7-014AD73B2C2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CA6-49E3-B4F7-014AD73B2C20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CA6-49E3-B4F7-014AD73B2C20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CA6-49E3-B4F7-014AD73B2C20}"/>
              </c:ext>
            </c:extLst>
          </c:dPt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CA6-49E3-B4F7-014AD73B2C20}"/>
                </c:ext>
              </c:extLst>
            </c:dLbl>
            <c:dLbl>
              <c:idx val="1"/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A6-49E3-B4F7-014AD73B2C20}"/>
                </c:ext>
              </c:extLst>
            </c:dLbl>
            <c:dLbl>
              <c:idx val="2"/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CA6-49E3-B4F7-014AD73B2C20}"/>
                </c:ext>
              </c:extLst>
            </c:dLbl>
            <c:dLbl>
              <c:idx val="3"/>
              <c:numFmt formatCode="0%" sourceLinked="0"/>
              <c:spPr/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fr-F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CA6-49E3-B4F7-014AD73B2C2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Bilans!$C$2:$F$2</c:f>
              <c:strCache>
                <c:ptCount val="4"/>
                <c:pt idx="0">
                  <c:v>Part sollicitée à l'Etat</c:v>
                </c:pt>
                <c:pt idx="1">
                  <c:v>Part sollicitée aux collectivités</c:v>
                </c:pt>
                <c:pt idx="2">
                  <c:v>Part sollicitée aux industriels</c:v>
                </c:pt>
                <c:pt idx="3">
                  <c:v>Part sollicitée aux autres financeurs</c:v>
                </c:pt>
              </c:strCache>
            </c:strRef>
          </c:cat>
          <c:val>
            <c:numRef>
              <c:f>Bilans!$C$6:$F$6</c:f>
              <c:numCache>
                <c:formatCode>0.00%</c:formatCode>
                <c:ptCount val="4"/>
                <c:pt idx="0">
                  <c:v>0.43877846504250162</c:v>
                </c:pt>
                <c:pt idx="1">
                  <c:v>0.2326374309813018</c:v>
                </c:pt>
                <c:pt idx="2">
                  <c:v>0.30283293013902135</c:v>
                </c:pt>
                <c:pt idx="3">
                  <c:v>2.5751173837175199E-2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A6-49E3-B4F7-014AD73B2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92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</c:legendEntry>
      <c:legendEntry>
        <c:idx val="1"/>
        <c:txPr>
          <a:bodyPr/>
          <a:lstStyle/>
          <a:p>
            <a:pPr>
              <a:defRPr sz="92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</c:legendEntry>
      <c:legendEntry>
        <c:idx val="2"/>
        <c:txPr>
          <a:bodyPr/>
          <a:lstStyle/>
          <a:p>
            <a:pPr>
              <a:defRPr sz="92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</c:legendEntry>
      <c:legendEntry>
        <c:idx val="3"/>
        <c:txPr>
          <a:bodyPr/>
          <a:lstStyle/>
          <a:p>
            <a:pPr>
              <a:defRPr sz="92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</c:legendEntry>
      <c:layout>
        <c:manualLayout>
          <c:xMode val="edge"/>
          <c:yMode val="edge"/>
          <c:x val="0.58595975503062125"/>
          <c:y val="0.31352928068618102"/>
          <c:w val="0.40848468941382321"/>
          <c:h val="0.55579056574135977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1" i="0" u="none" strike="noStrike" baseline="0" dirty="0">
                <a:solidFill>
                  <a:srgbClr val="000000"/>
                </a:solidFill>
                <a:latin typeface="Calibri"/>
              </a:rPr>
              <a:t>Répartition </a:t>
            </a:r>
            <a:r>
              <a:rPr lang="fr-FR" sz="1200" b="1" i="0" u="none" strike="noStrike" baseline="0" dirty="0">
                <a:solidFill>
                  <a:srgbClr val="FF0000"/>
                </a:solidFill>
                <a:latin typeface="Calibri"/>
              </a:rPr>
              <a:t>de la part sollicitée à l'Etat </a:t>
            </a:r>
            <a:r>
              <a:rPr lang="fr-FR" sz="1200" b="1" i="0" u="none" strike="noStrike" baseline="0" dirty="0">
                <a:solidFill>
                  <a:srgbClr val="000000"/>
                </a:solidFill>
                <a:latin typeface="Calibri"/>
              </a:rPr>
              <a:t>(4,26 M€) selon les catégories de matériels</a:t>
            </a:r>
          </a:p>
        </c:rich>
      </c:tx>
      <c:layout>
        <c:manualLayout>
          <c:xMode val="edge"/>
          <c:yMode val="edge"/>
          <c:x val="8.7945637619211911E-2"/>
          <c:y val="2.7847782994871915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Bilans!$N$2</c:f>
              <c:strCache>
                <c:ptCount val="1"/>
                <c:pt idx="0">
                  <c:v>Part sollicitée à l'Etat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A05-49F4-B00C-345B8501F75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A05-49F4-B00C-345B8501F75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A05-49F4-B00C-345B8501F75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A05-49F4-B00C-345B8501F75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A05-49F4-B00C-345B8501F7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Bilans!$I$3:$I$7</c:f>
              <c:strCache>
                <c:ptCount val="5"/>
                <c:pt idx="0">
                  <c:v>MATERIEL POUR POLLUANT</c:v>
                </c:pt>
                <c:pt idx="1">
                  <c:v>EQUIPEMENT CONNEXE AU MATERIEL POUR POLLUANTS ET AUX INSTALLATIONS TECHNIQUES</c:v>
                </c:pt>
                <c:pt idx="2">
                  <c:v>EQUIPEMENT / MATERIEL INFORMATIQUE (hors logiciel)</c:v>
                </c:pt>
                <c:pt idx="3">
                  <c:v>OUTIL LOGICIEL ET DEVELOPPEMENT INFORMATIQUE</c:v>
                </c:pt>
                <c:pt idx="4">
                  <c:v>BATIMENT ADMINISTRATIF, AUTRE</c:v>
                </c:pt>
              </c:strCache>
            </c:strRef>
          </c:cat>
          <c:val>
            <c:numRef>
              <c:f>Bilans!$O$3:$O$7</c:f>
              <c:numCache>
                <c:formatCode>0%</c:formatCode>
                <c:ptCount val="5"/>
                <c:pt idx="0">
                  <c:v>0.59652486203551447</c:v>
                </c:pt>
                <c:pt idx="1">
                  <c:v>0.1847075979906723</c:v>
                </c:pt>
                <c:pt idx="2">
                  <c:v>8.7168603890329488E-2</c:v>
                </c:pt>
                <c:pt idx="3">
                  <c:v>4.7132178305867307E-2</c:v>
                </c:pt>
                <c:pt idx="4">
                  <c:v>8.4466757777616447E-2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05-49F4-B00C-345B8501F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22215713405577"/>
          <c:y val="0.18527985194627497"/>
          <c:w val="0.40377220016984949"/>
          <c:h val="0.7598954648313929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[Investissement_complet_20170912_traitement des données.xls]matériels pour polluant!Tableau croisé dynamique1</c:name>
    <c:fmtId val="3"/>
  </c:pivotSource>
  <c:chart>
    <c:title>
      <c:tx>
        <c:rich>
          <a:bodyPr/>
          <a:lstStyle/>
          <a:p>
            <a:pPr>
              <a:defRPr sz="1400"/>
            </a:pPr>
            <a:r>
              <a:rPr lang="en-US" sz="1400" dirty="0" err="1"/>
              <a:t>Répartition</a:t>
            </a:r>
            <a:r>
              <a:rPr lang="en-US" sz="1400" dirty="0"/>
              <a:t> de</a:t>
            </a:r>
            <a:r>
              <a:rPr lang="en-US" sz="1400" baseline="0" dirty="0"/>
              <a:t>s </a:t>
            </a:r>
            <a:r>
              <a:rPr lang="en-US" sz="1400" baseline="0" dirty="0" err="1"/>
              <a:t>demandes</a:t>
            </a:r>
            <a:r>
              <a:rPr lang="en-US" sz="1400" baseline="0" dirty="0"/>
              <a:t> de </a:t>
            </a:r>
            <a:r>
              <a:rPr lang="en-US" sz="1400" baseline="0" dirty="0" err="1"/>
              <a:t>matériels</a:t>
            </a:r>
            <a:r>
              <a:rPr lang="en-US" sz="1400" baseline="0" dirty="0"/>
              <a:t> pour </a:t>
            </a:r>
            <a:r>
              <a:rPr lang="en-US" sz="1400" baseline="0" dirty="0" err="1"/>
              <a:t>polluant</a:t>
            </a:r>
            <a:r>
              <a:rPr lang="en-US" sz="1400" baseline="0" dirty="0"/>
              <a:t> (211 pour 540 </a:t>
            </a:r>
            <a:r>
              <a:rPr lang="en-US" sz="1400" baseline="0" dirty="0" err="1"/>
              <a:t>demandes</a:t>
            </a:r>
            <a:r>
              <a:rPr lang="en-US" sz="1400" baseline="0" dirty="0"/>
              <a:t>) </a:t>
            </a:r>
            <a:r>
              <a:rPr lang="en-US" sz="1400" baseline="0" dirty="0" err="1"/>
              <a:t>en</a:t>
            </a:r>
            <a:r>
              <a:rPr lang="en-US" sz="1400" baseline="0" dirty="0"/>
              <a:t> </a:t>
            </a:r>
            <a:r>
              <a:rPr lang="en-US" sz="1400" baseline="0" dirty="0" err="1"/>
              <a:t>fonction</a:t>
            </a:r>
            <a:r>
              <a:rPr lang="en-US" sz="1400" baseline="0" dirty="0"/>
              <a:t> des type </a:t>
            </a:r>
            <a:r>
              <a:rPr lang="en-US" sz="1400" baseline="0" dirty="0" err="1"/>
              <a:t>d'équipements</a:t>
            </a:r>
            <a:endParaRPr lang="en-US" sz="1400" dirty="0"/>
          </a:p>
        </c:rich>
      </c:tx>
      <c:layout>
        <c:manualLayout>
          <c:xMode val="edge"/>
          <c:yMode val="edge"/>
          <c:x val="5.3520287869249096E-2"/>
          <c:y val="1.9537722758936952E-2"/>
        </c:manualLayout>
      </c:layout>
      <c:overlay val="0"/>
    </c:title>
    <c:autoTitleDeleted val="0"/>
    <c:pivotFmts>
      <c:pivotFmt>
        <c:idx val="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0629204779715833"/>
          <c:y val="0.22713890375816828"/>
          <c:w val="0.46387091249120466"/>
          <c:h val="0.75906149316742588"/>
        </c:manualLayout>
      </c:layout>
      <c:pieChart>
        <c:varyColors val="1"/>
        <c:ser>
          <c:idx val="0"/>
          <c:order val="0"/>
          <c:tx>
            <c:strRef>
              <c:f>'matériels pour polluant'!$B$3:$B$4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'matériels pour polluant'!$A$5:$A$11</c:f>
              <c:strCache>
                <c:ptCount val="6"/>
                <c:pt idx="0">
                  <c:v>Analyseur automatique</c:v>
                </c:pt>
                <c:pt idx="1">
                  <c:v>Détecteur de gaz / PM portable</c:v>
                </c:pt>
                <c:pt idx="2">
                  <c:v>Matériel ou installation support</c:v>
                </c:pt>
                <c:pt idx="3">
                  <c:v>Micro-capteur(s)</c:v>
                </c:pt>
                <c:pt idx="4">
                  <c:v>Pièce détachée, upgrade et/ou nouvelle fonctionnalité</c:v>
                </c:pt>
                <c:pt idx="5">
                  <c:v>Préleveur</c:v>
                </c:pt>
              </c:strCache>
            </c:strRef>
          </c:cat>
          <c:val>
            <c:numRef>
              <c:f>'matériels pour polluant'!$B$5:$B$11</c:f>
              <c:numCache>
                <c:formatCode>General</c:formatCode>
                <c:ptCount val="6"/>
                <c:pt idx="0">
                  <c:v>178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8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C3-4CD6-B5C3-39D679B4C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"/>
          <c:y val="0.19156425801173607"/>
          <c:w val="0.37480847035514575"/>
          <c:h val="0.8084358830106347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[Investissement_complet_20170912_traitement des données.xls]matériels pour polluant (2)!Tableau croisé dynamique1</c:name>
    <c:fmtId val="12"/>
  </c:pivotSource>
  <c:chart>
    <c:title>
      <c:tx>
        <c:rich>
          <a:bodyPr/>
          <a:lstStyle/>
          <a:p>
            <a:pPr>
              <a:defRPr/>
            </a:pPr>
            <a:r>
              <a:rPr lang="en-US" sz="1400" dirty="0" err="1"/>
              <a:t>Cas</a:t>
            </a:r>
            <a:r>
              <a:rPr lang="en-US" sz="1400" dirty="0"/>
              <a:t> des 17 </a:t>
            </a:r>
            <a:r>
              <a:rPr lang="en-US" sz="1400" dirty="0" err="1"/>
              <a:t>préleveurs</a:t>
            </a:r>
            <a:endParaRPr lang="en-US" sz="1400" dirty="0"/>
          </a:p>
        </c:rich>
      </c:tx>
      <c:layout>
        <c:manualLayout>
          <c:xMode val="edge"/>
          <c:yMode val="edge"/>
          <c:x val="0.12662430288172383"/>
          <c:y val="3.2239926452024718E-2"/>
        </c:manualLayout>
      </c:layout>
      <c:overlay val="0"/>
    </c:title>
    <c:autoTitleDeleted val="0"/>
    <c:pivotFmts>
      <c:pivotFmt>
        <c:idx val="0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1"/>
      </c:pivotFmt>
      <c:pivotFmt>
        <c:idx val="2"/>
      </c:pivotFmt>
      <c:pivotFmt>
        <c:idx val="3"/>
      </c:pivotFmt>
      <c:pivotFmt>
        <c:idx val="4"/>
      </c:pivotFmt>
      <c:pivotFmt>
        <c:idx val="5"/>
      </c:pivotFmt>
      <c:pivotFmt>
        <c:idx val="6"/>
      </c:pivotFmt>
      <c:pivotFmt>
        <c:idx val="7"/>
      </c:pivotFmt>
      <c:pivotFmt>
        <c:idx val="8"/>
      </c:pivotFmt>
      <c:pivotFmt>
        <c:idx val="9"/>
      </c:pivotFmt>
      <c:pivotFmt>
        <c:idx val="10"/>
      </c:pivotFmt>
      <c:pivotFmt>
        <c:idx val="11"/>
      </c:pivotFmt>
      <c:pivotFmt>
        <c:idx val="12"/>
      </c:pivotFmt>
      <c:pivotFmt>
        <c:idx val="13"/>
      </c:pivotFmt>
      <c:pivotFmt>
        <c:idx val="14"/>
      </c:pivotFmt>
      <c:pivotFmt>
        <c:idx val="15"/>
      </c:pivotFmt>
      <c:pivotFmt>
        <c:idx val="16"/>
      </c:pivotFmt>
      <c:pivotFmt>
        <c:idx val="17"/>
      </c:pivotFmt>
      <c:pivotFmt>
        <c:idx val="18"/>
      </c:pivotFmt>
      <c:pivotFmt>
        <c:idx val="19"/>
      </c:pivotFmt>
      <c:pivotFmt>
        <c:idx val="20"/>
      </c:pivotFmt>
      <c:pivotFmt>
        <c:idx val="21"/>
      </c:pivotFmt>
      <c:pivotFmt>
        <c:idx val="22"/>
      </c:pivotFmt>
      <c:pivotFmt>
        <c:idx val="23"/>
        <c:dLbl>
          <c:idx val="0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dLbl>
          <c:idx val="0"/>
          <c:delete val="1"/>
          <c:extLst>
            <c:ext xmlns:c15="http://schemas.microsoft.com/office/drawing/2012/chart" uri="{CE6537A1-D6FC-4f65-9D91-7224C49458BB}"/>
          </c:extLst>
        </c:dLbl>
      </c:pivotFmt>
      <c:pivotFmt>
        <c:idx val="25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26333147222225178"/>
          <c:y val="0.15952196330788604"/>
          <c:w val="0.81749766993411532"/>
          <c:h val="0.72699429812652727"/>
        </c:manualLayout>
      </c:layout>
      <c:pieChart>
        <c:varyColors val="1"/>
        <c:ser>
          <c:idx val="0"/>
          <c:order val="0"/>
          <c:tx>
            <c:strRef>
              <c:f>'matériels pour polluant (2)'!$B$5:$B$6</c:f>
              <c:strCache>
                <c:ptCount val="1"/>
                <c:pt idx="0">
                  <c:v>Total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'matériels pour polluant (2)'!$A$7:$A$13</c:f>
              <c:strCache>
                <c:ptCount val="6"/>
                <c:pt idx="0">
                  <c:v>Autre modèle (à expliciter en zone "Observations")</c:v>
                </c:pt>
                <c:pt idx="1">
                  <c:v>Canisters</c:v>
                </c:pt>
                <c:pt idx="2">
                  <c:v>DA 80</c:v>
                </c:pt>
                <c:pt idx="3">
                  <c:v>DA 80 (HAP)</c:v>
                </c:pt>
                <c:pt idx="4">
                  <c:v>Partisol Plus 2025 i</c:v>
                </c:pt>
                <c:pt idx="5">
                  <c:v>Partisol Plus 2025 i (BaP)</c:v>
                </c:pt>
              </c:strCache>
            </c:strRef>
          </c:cat>
          <c:val>
            <c:numRef>
              <c:f>'matériels pour polluant (2)'!$B$7:$B$13</c:f>
              <c:numCache>
                <c:formatCode>General</c:formatCode>
                <c:ptCount val="6"/>
                <c:pt idx="0">
                  <c:v>4</c:v>
                </c:pt>
                <c:pt idx="1">
                  <c:v>1</c:v>
                </c:pt>
                <c:pt idx="2">
                  <c:v>7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2C-4E10-8FEE-D5A06E7DAD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1.0909343477718112E-2"/>
          <c:y val="0.16188774643509662"/>
          <c:w val="0.36976765904805348"/>
          <c:h val="0.7253153204611323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A9A3C-063A-4809-98BF-D4B891DA9F5C}" type="datetimeFigureOut">
              <a:rPr lang="fr-FR" smtClean="0"/>
              <a:pPr/>
              <a:t>20/09/2017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ECEF8-259A-47FC-B9DE-E968AFFAC13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1730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470025"/>
          </a:xfrm>
        </p:spPr>
        <p:txBody>
          <a:bodyPr>
            <a:normAutofit/>
          </a:bodyPr>
          <a:lstStyle>
            <a:lvl1pPr>
              <a:defRPr sz="3200" cap="small" baseline="0">
                <a:solidFill>
                  <a:srgbClr val="0C5AAA"/>
                </a:solidFill>
                <a:latin typeface="Trebuchet MS" pitchFamily="34" charset="0"/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95936" y="2924944"/>
            <a:ext cx="4680520" cy="295232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C5AAA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FR" dirty="0"/>
          </a:p>
        </p:txBody>
      </p:sp>
      <p:pic>
        <p:nvPicPr>
          <p:cNvPr id="4" name="Image 3" descr="001slidesTitre_Fev2017_v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DFD-0B83-4C52-B877-5A570CDDFCCD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558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>
              <a:defRPr sz="2800"/>
            </a:lvl1pPr>
            <a:lvl3pPr>
              <a:buFont typeface="Wingdings" pitchFamily="2" charset="2"/>
              <a:buChar char="Ø"/>
              <a:defRPr/>
            </a:lvl3pPr>
            <a:lvl4pPr>
              <a:buFont typeface="Wingdings" pitchFamily="2" charset="2"/>
              <a:buChar char="ü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314600" cy="365125"/>
          </a:xfrm>
        </p:spPr>
        <p:txBody>
          <a:bodyPr/>
          <a:lstStyle/>
          <a:p>
            <a:r>
              <a:rPr lang="fr-FR"/>
              <a:t>Titre présentation - date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DFD-0B83-4C52-B877-5A570CDDFCCD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rgbClr val="0C5AAA"/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Font typeface="Wingdings" pitchFamily="2" charset="2"/>
              <a:buChar char="Ø"/>
              <a:defRPr sz="2000"/>
            </a:lvl3pPr>
            <a:lvl4pPr marL="1714500" indent="-342900"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D0FA-80B0-4037-9293-9F31A6298232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1703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1703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153-270B-4750-BF42-5C420D36DF5B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720080"/>
          </a:xfrm>
        </p:spPr>
        <p:txBody>
          <a:bodyPr anchor="b"/>
          <a:lstStyle>
            <a:lvl1pPr algn="l">
              <a:defRPr sz="2000" b="1">
                <a:solidFill>
                  <a:srgbClr val="0C5AAA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145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buFont typeface="Wingdings" pitchFamily="2" charset="2"/>
              <a:buChar char="Ø"/>
              <a:defRPr sz="2400"/>
            </a:lvl3pPr>
            <a:lvl4pPr>
              <a:buFont typeface="Wingdings" pitchFamily="2" charset="2"/>
              <a:buChar char="ü"/>
              <a:defRPr sz="2000"/>
            </a:lvl4pPr>
            <a:lvl5pPr>
              <a:buFont typeface="Wingdings" pitchFamily="2" charset="2"/>
              <a:buChar char="ü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3008313" cy="44253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C05E-B0A5-4744-8877-E5A180CA4706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DFD-0B83-4C52-B877-5A570CDDFCCD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>
                <a:solidFill>
                  <a:srgbClr val="0C5AAA"/>
                </a:solidFill>
              </a:defRPr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>
              <a:buFont typeface="Wingdings" pitchFamily="2" charset="2"/>
              <a:buChar char="Ø"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buFont typeface="Wingdings" pitchFamily="2" charset="2"/>
              <a:buChar char="Ø"/>
              <a:defRPr sz="2000"/>
            </a:lvl3pPr>
            <a:lvl4pPr marL="1714500" indent="-342900"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buFont typeface="Wingdings" pitchFamily="2" charset="2"/>
              <a:buChar char="ü"/>
              <a:defRPr sz="1800"/>
            </a:lvl4pPr>
            <a:lvl5pPr>
              <a:buFont typeface="Wingdings" pitchFamily="2" charset="2"/>
              <a:buChar char="Ø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AD0FA-80B0-4037-9293-9F31A6298232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91703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buFont typeface="Wingdings" pitchFamily="2" charset="2"/>
              <a:buChar char="Ø"/>
              <a:defRPr sz="1800"/>
            </a:lvl3pPr>
            <a:lvl4pPr>
              <a:buFont typeface="Wingdings" pitchFamily="2" charset="2"/>
              <a:buChar char="§"/>
              <a:defRPr sz="1600"/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917030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C5AA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844824"/>
            <a:ext cx="4041775" cy="4281339"/>
          </a:xfrm>
        </p:spPr>
        <p:txBody>
          <a:bodyPr/>
          <a:lstStyle>
            <a:lvl1pPr>
              <a:defRPr sz="2400"/>
            </a:lvl1pPr>
            <a:lvl2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ü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fr-F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buFont typeface="Wingdings" pitchFamily="2" charset="2"/>
              <a:buChar char="Ø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153-270B-4750-BF42-5C420D36DF5B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2041376" y="130622"/>
            <a:ext cx="6491064" cy="562074"/>
          </a:xfr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7DFD-0B83-4C52-B877-5A570CDDFCCD}" type="datetime1">
              <a:rPr lang="fr-FR" smtClean="0"/>
              <a:pPr/>
              <a:t>20/09/2017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7EA42-CA7C-4FCC-B5DA-68FE6340E03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7" r:id="rId7"/>
    <p:sldLayoutId id="2147483652" r:id="rId8"/>
    <p:sldLayoutId id="2147483653" r:id="rId9"/>
    <p:sldLayoutId id="2147483665" r:id="rId1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3995936" y="1916832"/>
            <a:ext cx="4680520" cy="1398017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premiers retours sur l’instruction des demandes d’investissement des AASQA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PREMIER BILAN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CPS du 21.09.2017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2</a:t>
            </a:fld>
            <a:endParaRPr lang="fr-FR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7856704"/>
              </p:ext>
            </p:extLst>
          </p:nvPr>
        </p:nvGraphicFramePr>
        <p:xfrm>
          <a:off x="395536" y="1484784"/>
          <a:ext cx="4104456" cy="3221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39552" y="908720"/>
            <a:ext cx="6503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540 demandes enregistrées dans l’outil pour un montant de 9,7 M€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2616848"/>
              </p:ext>
            </p:extLst>
          </p:nvPr>
        </p:nvGraphicFramePr>
        <p:xfrm>
          <a:off x="4499992" y="2564904"/>
          <a:ext cx="446449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6087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REPARTITION DES DEMANDES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CPS du 21.09.2017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3</a:t>
            </a:fld>
            <a:endParaRPr lang="fr-FR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2370832"/>
              </p:ext>
            </p:extLst>
          </p:nvPr>
        </p:nvGraphicFramePr>
        <p:xfrm>
          <a:off x="0" y="764704"/>
          <a:ext cx="4230216" cy="316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393680"/>
              </p:ext>
            </p:extLst>
          </p:nvPr>
        </p:nvGraphicFramePr>
        <p:xfrm>
          <a:off x="4247456" y="2636912"/>
          <a:ext cx="489654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8" name="Picture 4" descr="C:\Users\fernandes\AppData\Local\Microsoft\Windows\Temporary Internet Files\Content.IE5\ADJORLCD\zoom-310080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1964243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27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FOCUS SUR LES MATERIELS POUR POLLUANT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CPS du 21.09.2017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7EA42-CA7C-4FCC-B5DA-68FE6340E037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755576" y="862640"/>
            <a:ext cx="793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39 % des demandes d’investissement concernent les matériels pour polluant, soit :</a:t>
            </a:r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81352"/>
              </p:ext>
            </p:extLst>
          </p:nvPr>
        </p:nvGraphicFramePr>
        <p:xfrm>
          <a:off x="251520" y="1340768"/>
          <a:ext cx="518457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132321"/>
              </p:ext>
            </p:extLst>
          </p:nvPr>
        </p:nvGraphicFramePr>
        <p:xfrm>
          <a:off x="4751749" y="3108805"/>
          <a:ext cx="4261668" cy="2696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cteur droit avec flèche 7"/>
          <p:cNvCxnSpPr/>
          <p:nvPr/>
        </p:nvCxnSpPr>
        <p:spPr>
          <a:xfrm flipH="1">
            <a:off x="5652120" y="5445523"/>
            <a:ext cx="1404156" cy="5037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2975169" y="5835894"/>
            <a:ext cx="26769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11 appareils sur la thématique pesticide</a:t>
            </a: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5652120" y="4304205"/>
            <a:ext cx="1980220" cy="16868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4" descr="C:\Users\fernandes\AppData\Local\Microsoft\Windows\Temporary Internet Files\Content.IE5\ADJORLCD\zoom-310080_64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29" y="1884094"/>
            <a:ext cx="149011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83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5" grpId="0"/>
    </p:bldLst>
  </p:timing>
</p:sld>
</file>

<file path=ppt/theme/theme1.xml><?xml version="1.0" encoding="utf-8"?>
<a:theme xmlns:a="http://schemas.openxmlformats.org/drawingml/2006/main" name="Thème_LCSQ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142</Words>
  <Application>Microsoft Office PowerPoint</Application>
  <PresentationFormat>Affichage à l'écran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Trebuchet MS</vt:lpstr>
      <vt:lpstr>Wingdings</vt:lpstr>
      <vt:lpstr>Thème_LCSQA</vt:lpstr>
      <vt:lpstr>   premiers retours sur l’instruction des demandes d’investissement des AASQA</vt:lpstr>
      <vt:lpstr>PREMIER BILAN</vt:lpstr>
      <vt:lpstr>REPARTITION DES DEMANDES</vt:lpstr>
      <vt:lpstr>FOCUS SUR LES MATERIELS POUR POLLUANT</vt:lpstr>
    </vt:vector>
  </TitlesOfParts>
  <Company>INERIS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DSI</dc:creator>
  <cp:lastModifiedBy>PLA Nathalie</cp:lastModifiedBy>
  <cp:revision>44</cp:revision>
  <dcterms:created xsi:type="dcterms:W3CDTF">2014-05-13T09:28:58Z</dcterms:created>
  <dcterms:modified xsi:type="dcterms:W3CDTF">2017-09-20T10:19:41Z</dcterms:modified>
</cp:coreProperties>
</file>