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84" r:id="rId3"/>
    <p:sldId id="286" r:id="rId4"/>
    <p:sldId id="285" r:id="rId5"/>
    <p:sldId id="283" r:id="rId6"/>
    <p:sldId id="292" r:id="rId7"/>
    <p:sldId id="293" r:id="rId8"/>
    <p:sldId id="290" r:id="rId9"/>
    <p:sldId id="280" r:id="rId10"/>
    <p:sldId id="287" r:id="rId11"/>
    <p:sldId id="289" r:id="rId12"/>
    <p:sldId id="260" r:id="rId13"/>
    <p:sldId id="291" r:id="rId14"/>
    <p:sldId id="281" r:id="rId15"/>
    <p:sldId id="261" r:id="rId16"/>
    <p:sldId id="297" r:id="rId17"/>
    <p:sldId id="296" r:id="rId1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C5AA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6422" autoAdjust="0"/>
  </p:normalViewPr>
  <p:slideViewPr>
    <p:cSldViewPr showGuides="1">
      <p:cViewPr>
        <p:scale>
          <a:sx n="60" d="100"/>
          <a:sy n="60" d="100"/>
        </p:scale>
        <p:origin x="-2352" y="-9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15342"/>
    </p:cViewPr>
  </p:outlineViewPr>
  <p:notesTextViewPr>
    <p:cViewPr>
      <p:scale>
        <a:sx n="150" d="100"/>
        <a:sy n="15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311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08886-D45F-4A8A-AB43-1D4562FCD5D5}" type="datetimeFigureOut">
              <a:rPr lang="fr-FR" smtClean="0"/>
              <a:pPr/>
              <a:t>14/12/2015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431DE-59CB-43DC-9BFD-C339E1EA6EB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A9A3C-063A-4809-98BF-D4B891DA9F5C}" type="datetimeFigureOut">
              <a:rPr lang="fr-FR" smtClean="0"/>
              <a:pPr/>
              <a:t>14/12/2015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ECEF8-259A-47FC-B9DE-E968AFFAC13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Montrer le soft en même</a:t>
            </a:r>
            <a:r>
              <a:rPr lang="fr-FR" baseline="0" dirty="0" smtClean="0"/>
              <a:t> temps.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ECEF8-259A-47FC-B9DE-E968AFFAC133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1470025"/>
          </a:xfrm>
        </p:spPr>
        <p:txBody>
          <a:bodyPr>
            <a:normAutofit/>
          </a:bodyPr>
          <a:lstStyle>
            <a:lvl1pPr>
              <a:defRPr sz="3200" cap="small" baseline="0">
                <a:solidFill>
                  <a:srgbClr val="0C5AAA"/>
                </a:solidFill>
                <a:latin typeface="Trebuchet MS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95936" y="2924944"/>
            <a:ext cx="4680520" cy="2952328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0C5AAA"/>
                </a:solidFill>
                <a:latin typeface="Trebuchet M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41376" y="130622"/>
            <a:ext cx="6491064" cy="562074"/>
          </a:xfrm>
        </p:spPr>
        <p:txBody>
          <a:bodyPr>
            <a:no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>
            <a:lvl1pPr>
              <a:defRPr sz="2800"/>
            </a:lvl1pPr>
            <a:lvl3pPr>
              <a:buFont typeface="Wingdings" pitchFamily="2" charset="2"/>
              <a:buChar char="Ø"/>
              <a:defRPr/>
            </a:lvl3pPr>
            <a:lvl4pPr>
              <a:buFont typeface="Wingdings" pitchFamily="2" charset="2"/>
              <a:buChar char="ü"/>
              <a:defRPr/>
            </a:lvl4pPr>
            <a:lvl5pPr>
              <a:buFont typeface="Wingdings" pitchFamily="2" charset="2"/>
              <a:buChar char="Ø"/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314600" cy="365125"/>
          </a:xfrm>
        </p:spPr>
        <p:txBody>
          <a:bodyPr/>
          <a:lstStyle/>
          <a:p>
            <a:r>
              <a:rPr lang="fr-FR" smtClean="0"/>
              <a:t>Titre présentation - date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974904" y="6356350"/>
            <a:ext cx="2133600" cy="365125"/>
          </a:xfrm>
        </p:spPr>
        <p:txBody>
          <a:bodyPr/>
          <a:lstStyle/>
          <a:p>
            <a:fld id="{B6D7EA42-CA7C-4FCC-B5DA-68FE6340E03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47DFD-0B83-4C52-B877-5A570CDDFCCD}" type="datetime1">
              <a:rPr lang="fr-FR" smtClean="0"/>
              <a:pPr/>
              <a:t>14/12/2015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2041376" y="130622"/>
            <a:ext cx="6491064" cy="562074"/>
          </a:xfrm>
        </p:spPr>
        <p:txBody>
          <a:bodyPr>
            <a:no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>
            <a:lvl1pPr marL="514350" indent="-514350">
              <a:buFont typeface="+mj-lt"/>
              <a:buAutoNum type="arabicPeriod"/>
              <a:defRPr sz="2800">
                <a:solidFill>
                  <a:srgbClr val="0C5AAA"/>
                </a:solidFill>
              </a:defRPr>
            </a:lvl1pPr>
            <a:lvl2pPr marL="971550" indent="-514350">
              <a:buFont typeface="+mj-lt"/>
              <a:buAutoNum type="arabicPeriod"/>
              <a:defRPr/>
            </a:lvl2pPr>
            <a:lvl3pPr marL="1371600" indent="-4572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>
              <a:buFont typeface="Wingdings" pitchFamily="2" charset="2"/>
              <a:buChar char="Ø"/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038600" cy="521744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buFont typeface="Wingdings" pitchFamily="2" charset="2"/>
              <a:buChar char="Ø"/>
              <a:defRPr sz="2000"/>
            </a:lvl3pPr>
            <a:lvl4pPr marL="1714500" indent="-342900">
              <a:buFont typeface="Wingdings" pitchFamily="2" charset="2"/>
              <a:buChar char="ü"/>
              <a:defRPr sz="1800"/>
            </a:lvl4pPr>
            <a:lvl5pPr>
              <a:buFont typeface="Wingdings" pitchFamily="2" charset="2"/>
              <a:buChar char="Ø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38600" cy="521744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buFont typeface="Wingdings" pitchFamily="2" charset="2"/>
              <a:buChar char="ü"/>
              <a:defRPr sz="1800"/>
            </a:lvl4pPr>
            <a:lvl5pPr>
              <a:buFont typeface="Wingdings" pitchFamily="2" charset="2"/>
              <a:buChar char="Ø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D0FA-80B0-4037-9293-9F31A6298232}" type="datetime1">
              <a:rPr lang="fr-FR" smtClean="0"/>
              <a:pPr/>
              <a:t>14/12/2015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2041376" y="130622"/>
            <a:ext cx="6491064" cy="562074"/>
          </a:xfrm>
        </p:spPr>
        <p:txBody>
          <a:bodyPr>
            <a:no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91703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C5AA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844824"/>
            <a:ext cx="4040188" cy="4281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buFont typeface="Wingdings" pitchFamily="2" charset="2"/>
              <a:buChar char="Ø"/>
              <a:defRPr sz="1800"/>
            </a:lvl3pPr>
            <a:lvl4pPr>
              <a:buFont typeface="Wingdings" pitchFamily="2" charset="2"/>
              <a:buChar char="§"/>
              <a:defRPr sz="1600"/>
            </a:lvl4pPr>
            <a:lvl5pPr>
              <a:buFont typeface="Wingdings" pitchFamily="2" charset="2"/>
              <a:buChar char="Ø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91703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C5AA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041775" cy="4281339"/>
          </a:xfrm>
        </p:spPr>
        <p:txBody>
          <a:bodyPr/>
          <a:lstStyle>
            <a:lvl1pPr>
              <a:defRPr sz="2400"/>
            </a:lvl1pPr>
            <a:lvl2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ü"/>
              <a:defRPr lang="fr-FR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Ø"/>
              <a:defRPr lang="fr-FR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lang="fr-FR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buFont typeface="Wingdings" pitchFamily="2" charset="2"/>
              <a:buChar char="Ø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B2153-270B-4750-BF42-5C420D36DF5B}" type="datetime1">
              <a:rPr lang="fr-FR" smtClean="0"/>
              <a:pPr/>
              <a:t>14/12/2015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2041376" y="130622"/>
            <a:ext cx="6491064" cy="562074"/>
          </a:xfrm>
        </p:spPr>
        <p:txBody>
          <a:bodyPr>
            <a:no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3008313" cy="720080"/>
          </a:xfrm>
        </p:spPr>
        <p:txBody>
          <a:bodyPr anchor="b"/>
          <a:lstStyle>
            <a:lvl1pPr algn="l">
              <a:defRPr sz="2000" b="1">
                <a:solidFill>
                  <a:srgbClr val="0C5AAA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0" cy="51454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buFont typeface="Wingdings" pitchFamily="2" charset="2"/>
              <a:buChar char="Ø"/>
              <a:defRPr sz="2400"/>
            </a:lvl3pPr>
            <a:lvl4pPr>
              <a:buFont typeface="Wingdings" pitchFamily="2" charset="2"/>
              <a:buChar char="ü"/>
              <a:defRPr sz="2000"/>
            </a:lvl4pPr>
            <a:lvl5pPr>
              <a:buFont typeface="Wingdings" pitchFamily="2" charset="2"/>
              <a:buChar char="ü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700808"/>
            <a:ext cx="3008313" cy="442535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7C05E-B0A5-4744-8877-E5A180CA4706}" type="datetime1">
              <a:rPr lang="fr-FR" smtClean="0"/>
              <a:pPr/>
              <a:t>14/12/2015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47DFD-0B83-4C52-B877-5A570CDDFCCD}" type="datetime1">
              <a:rPr lang="fr-FR" smtClean="0"/>
              <a:pPr/>
              <a:t>14/12/2015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2041376" y="130622"/>
            <a:ext cx="6491064" cy="562074"/>
          </a:xfrm>
        </p:spPr>
        <p:txBody>
          <a:bodyPr>
            <a:no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>
            <a:lvl1pPr marL="514350" indent="-514350">
              <a:buFont typeface="+mj-lt"/>
              <a:buAutoNum type="arabicPeriod"/>
              <a:defRPr sz="2800">
                <a:solidFill>
                  <a:srgbClr val="0C5AAA"/>
                </a:solidFill>
              </a:defRPr>
            </a:lvl1pPr>
            <a:lvl2pPr marL="971550" indent="-514350">
              <a:buFont typeface="+mj-lt"/>
              <a:buAutoNum type="arabicPeriod"/>
              <a:defRPr/>
            </a:lvl2pPr>
            <a:lvl3pPr marL="1371600" indent="-4572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>
              <a:buFont typeface="Wingdings" pitchFamily="2" charset="2"/>
              <a:buChar char="Ø"/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038600" cy="521744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buFont typeface="Wingdings" pitchFamily="2" charset="2"/>
              <a:buChar char="Ø"/>
              <a:defRPr sz="2000"/>
            </a:lvl3pPr>
            <a:lvl4pPr marL="1714500" indent="-342900">
              <a:buFont typeface="Wingdings" pitchFamily="2" charset="2"/>
              <a:buChar char="ü"/>
              <a:defRPr sz="1800"/>
            </a:lvl4pPr>
            <a:lvl5pPr>
              <a:buFont typeface="Wingdings" pitchFamily="2" charset="2"/>
              <a:buChar char="Ø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38600" cy="521744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buFont typeface="Wingdings" pitchFamily="2" charset="2"/>
              <a:buChar char="ü"/>
              <a:defRPr sz="1800"/>
            </a:lvl4pPr>
            <a:lvl5pPr>
              <a:buFont typeface="Wingdings" pitchFamily="2" charset="2"/>
              <a:buChar char="Ø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D0FA-80B0-4037-9293-9F31A6298232}" type="datetime1">
              <a:rPr lang="fr-FR" smtClean="0"/>
              <a:pPr/>
              <a:t>14/12/2015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2041376" y="130622"/>
            <a:ext cx="6491064" cy="562074"/>
          </a:xfrm>
        </p:spPr>
        <p:txBody>
          <a:bodyPr>
            <a:no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91703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C5AA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844824"/>
            <a:ext cx="4040188" cy="4281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buFont typeface="Wingdings" pitchFamily="2" charset="2"/>
              <a:buChar char="Ø"/>
              <a:defRPr sz="1800"/>
            </a:lvl3pPr>
            <a:lvl4pPr>
              <a:buFont typeface="Wingdings" pitchFamily="2" charset="2"/>
              <a:buChar char="§"/>
              <a:defRPr sz="1600"/>
            </a:lvl4pPr>
            <a:lvl5pPr>
              <a:buFont typeface="Wingdings" pitchFamily="2" charset="2"/>
              <a:buChar char="Ø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91703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C5AA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041775" cy="4281339"/>
          </a:xfrm>
        </p:spPr>
        <p:txBody>
          <a:bodyPr/>
          <a:lstStyle>
            <a:lvl1pPr>
              <a:defRPr sz="2400"/>
            </a:lvl1pPr>
            <a:lvl2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ü"/>
              <a:defRPr lang="fr-FR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Ø"/>
              <a:defRPr lang="fr-FR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lang="fr-FR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buFont typeface="Wingdings" pitchFamily="2" charset="2"/>
              <a:buChar char="Ø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B2153-270B-4750-BF42-5C420D36DF5B}" type="datetime1">
              <a:rPr lang="fr-FR" smtClean="0"/>
              <a:pPr/>
              <a:t>14/12/2015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2041376" y="130622"/>
            <a:ext cx="6491064" cy="562074"/>
          </a:xfrm>
        </p:spPr>
        <p:txBody>
          <a:bodyPr>
            <a:no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47DFD-0B83-4C52-B877-5A570CDDFCCD}" type="datetime1">
              <a:rPr lang="fr-FR" smtClean="0"/>
              <a:pPr/>
              <a:t>14/12/2015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7EA42-CA7C-4FCC-B5DA-68FE6340E03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57" r:id="rId7"/>
    <p:sldLayoutId id="2147483652" r:id="rId8"/>
    <p:sldLayoutId id="2147483653" r:id="rId9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7504" y="980728"/>
            <a:ext cx="9036496" cy="1080120"/>
          </a:xfrm>
        </p:spPr>
        <p:txBody>
          <a:bodyPr>
            <a:normAutofit/>
          </a:bodyPr>
          <a:lstStyle/>
          <a:p>
            <a:r>
              <a:rPr lang="fr-FR" sz="2800" dirty="0" smtClean="0"/>
              <a:t>Groupe Utilisateur ACSM du 03 décembre 2015</a:t>
            </a:r>
            <a:endParaRPr lang="fr-FR" sz="2800" dirty="0"/>
          </a:p>
        </p:txBody>
      </p:sp>
      <p:sp>
        <p:nvSpPr>
          <p:cNvPr id="5" name="Sous-titre 2"/>
          <p:cNvSpPr txBox="1">
            <a:spLocks/>
          </p:cNvSpPr>
          <p:nvPr/>
        </p:nvSpPr>
        <p:spPr>
          <a:xfrm>
            <a:off x="4067944" y="5589240"/>
            <a:ext cx="4832920" cy="512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 smtClean="0">
              <a:ln>
                <a:noFill/>
              </a:ln>
              <a:solidFill>
                <a:srgbClr val="0C5AAA"/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 smtClean="0">
              <a:ln>
                <a:noFill/>
              </a:ln>
              <a:solidFill>
                <a:srgbClr val="0C5AAA"/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Codes constituants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Titre présentation - date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10</a:t>
            </a:fld>
            <a:endParaRPr lang="fr-FR"/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251521" y="836715"/>
          <a:ext cx="7488832" cy="3744410"/>
        </p:xfrm>
        <a:graphic>
          <a:graphicData uri="http://schemas.openxmlformats.org/drawingml/2006/table">
            <a:tbl>
              <a:tblPr/>
              <a:tblGrid>
                <a:gridCol w="593201"/>
                <a:gridCol w="3213845"/>
                <a:gridCol w="1904865"/>
                <a:gridCol w="1015511"/>
                <a:gridCol w="761410"/>
              </a:tblGrid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Code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latin typeface="Calibri"/>
                          <a:ea typeface="Calibri"/>
                          <a:cs typeface="Times New Roman"/>
                        </a:rPr>
                        <a:t>Libellé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latin typeface="Calibri"/>
                          <a:ea typeface="Calibri"/>
                          <a:cs typeface="Times New Roman"/>
                        </a:rPr>
                        <a:t>TYPE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Symbole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latin typeface="Calibri"/>
                          <a:ea typeface="Calibri"/>
                          <a:cs typeface="Times New Roman"/>
                        </a:rPr>
                        <a:t>Unité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Concentration Matière Organique 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Org</a:t>
                      </a: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Concentration Sulfate 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SO</a:t>
                      </a:r>
                      <a:r>
                        <a:rPr lang="fr-FR" sz="1200" baseline="-250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Concentration Nitrates 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NO</a:t>
                      </a:r>
                      <a:r>
                        <a:rPr lang="fr-FR" sz="1200" baseline="-250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Concentration Ammonium 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NH</a:t>
                      </a:r>
                      <a:r>
                        <a:rPr lang="fr-FR" sz="1200" baseline="-250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Concentration Chlore 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Chl</a:t>
                      </a: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8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Efficacité de collection de </a:t>
                      </a:r>
                      <a:r>
                        <a:rPr lang="fr-FR" sz="1200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MiddleBrook</a:t>
                      </a: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Efficacité de Collection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CE_dry</a:t>
                      </a: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I7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Levoglucosan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ACSM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I8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Masse 60 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mz60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I9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Masse 43 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mz43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Masse 44 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mz44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IB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Masse 55 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mz55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Masse 57 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mz57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Paramètres techniques ACSM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PM1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39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Calibri"/>
                          <a:ea typeface="Calibri"/>
                          <a:cs typeface="Times New Roman"/>
                        </a:rPr>
                        <a:t>PM2.5 </a:t>
                      </a:r>
                      <a:endParaRPr lang="fr-F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Polluants particulaires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PM2.5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µg/m</a:t>
                      </a:r>
                      <a:r>
                        <a:rPr lang="fr-FR" sz="1200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fr-F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/>
        </p:nvGraphicFramePr>
        <p:xfrm>
          <a:off x="127000" y="4797152"/>
          <a:ext cx="8892480" cy="1261872"/>
        </p:xfrm>
        <a:graphic>
          <a:graphicData uri="http://schemas.openxmlformats.org/drawingml/2006/table">
            <a:tbl>
              <a:tblPr/>
              <a:tblGrid>
                <a:gridCol w="1132632"/>
                <a:gridCol w="3789545"/>
                <a:gridCol w="397030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Code méthode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Méthode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latin typeface="Calibri"/>
                          <a:ea typeface="Calibri"/>
                          <a:cs typeface="Times New Roman"/>
                        </a:rPr>
                        <a:t>Définition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510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latin typeface="Calibri"/>
                          <a:ea typeface="Calibri"/>
                          <a:cs typeface="Times New Roman"/>
                        </a:rPr>
                        <a:t>ACSM_brut</a:t>
                      </a:r>
                      <a:endParaRPr lang="fr-F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Concentration massique (µg/m</a:t>
                      </a:r>
                      <a:r>
                        <a:rPr lang="fr-FR" sz="1200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) mesurée ACSM,  non corrigées du </a:t>
                      </a:r>
                      <a:r>
                        <a:rPr lang="fr-FR" sz="1200" dirty="0" err="1">
                          <a:latin typeface="Calibri"/>
                          <a:ea typeface="Calibri"/>
                          <a:cs typeface="Times New Roman"/>
                        </a:rPr>
                        <a:t>CE_dry</a:t>
                      </a: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 (méthode de </a:t>
                      </a:r>
                      <a:r>
                        <a:rPr lang="fr-FR" sz="1200" dirty="0" err="1">
                          <a:latin typeface="Calibri"/>
                          <a:ea typeface="Calibri"/>
                          <a:cs typeface="Times New Roman"/>
                        </a:rPr>
                        <a:t>MiddleBrook</a:t>
                      </a: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).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latin typeface="Calibri"/>
                          <a:ea typeface="Calibri"/>
                          <a:cs typeface="Times New Roman"/>
                        </a:rPr>
                        <a:t>511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latin typeface="Calibri"/>
                          <a:ea typeface="Calibri"/>
                          <a:cs typeface="Times New Roman"/>
                        </a:rPr>
                        <a:t>ACSM_corrigé_CE_dry</a:t>
                      </a:r>
                      <a:endParaRPr lang="fr-F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Concentration massique (µg/m</a:t>
                      </a:r>
                      <a:r>
                        <a:rPr lang="fr-FR" sz="1200" baseline="30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) des espèces mesurées par l’ACSM,  corrigées du </a:t>
                      </a:r>
                      <a:r>
                        <a:rPr lang="fr-FR" sz="1200" dirty="0" err="1">
                          <a:latin typeface="Calibri"/>
                          <a:ea typeface="Calibri"/>
                          <a:cs typeface="Times New Roman"/>
                        </a:rPr>
                        <a:t>CE_dry</a:t>
                      </a: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 (méthode de </a:t>
                      </a:r>
                      <a:r>
                        <a:rPr lang="fr-FR" sz="1200" dirty="0" err="1" smtClean="0">
                          <a:latin typeface="Calibri"/>
                          <a:ea typeface="Calibri"/>
                          <a:cs typeface="Times New Roman"/>
                        </a:rPr>
                        <a:t>MiddleBrook</a:t>
                      </a:r>
                      <a:r>
                        <a:rPr lang="fr-FR" sz="1200" dirty="0" smtClean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fr-F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6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latin typeface="Calibri"/>
                          <a:ea typeface="Calibri"/>
                          <a:cs typeface="Times New Roman"/>
                        </a:rPr>
                        <a:t>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PM (ACSM+AE33) </a:t>
                      </a:r>
                      <a:r>
                        <a:rPr lang="fr-FR" sz="1200" dirty="0" err="1">
                          <a:latin typeface="Calibri"/>
                          <a:ea typeface="Calibri"/>
                          <a:cs typeface="Times New Roman"/>
                        </a:rPr>
                        <a:t>corrigé_CE_dry</a:t>
                      </a:r>
                      <a:endParaRPr lang="fr-F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PM1 reconstitué : </a:t>
                      </a:r>
                      <a:r>
                        <a:rPr lang="fr-FR" sz="1200" dirty="0" smtClean="0">
                          <a:latin typeface="Calibri"/>
                          <a:ea typeface="Calibri"/>
                          <a:cs typeface="Times New Roman"/>
                        </a:rPr>
                        <a:t>Appliqué </a:t>
                      </a:r>
                      <a:r>
                        <a:rPr lang="fr-FR" sz="1200" dirty="0">
                          <a:latin typeface="Calibri"/>
                          <a:ea typeface="Calibri"/>
                          <a:cs typeface="Times New Roman"/>
                        </a:rPr>
                        <a:t>au code 68.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8100392" y="1412776"/>
            <a:ext cx="720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LU dans *.csv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7761560" y="2946152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0070C0"/>
                </a:solidFill>
              </a:rPr>
              <a:t>(A) converti µg/m3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7812360" y="2420888"/>
            <a:ext cx="1331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Calculé</a:t>
            </a:r>
            <a:endParaRPr lang="fr-FR" b="1" dirty="0"/>
          </a:p>
        </p:txBody>
      </p:sp>
      <p:sp>
        <p:nvSpPr>
          <p:cNvPr id="13" name="ZoneTexte 12"/>
          <p:cNvSpPr txBox="1"/>
          <p:nvPr/>
        </p:nvSpPr>
        <p:spPr>
          <a:xfrm>
            <a:off x="7812360" y="4149080"/>
            <a:ext cx="1331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Calculé</a:t>
            </a:r>
            <a:endParaRPr lang="fr-FR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PARAMETRES TECHNIQUES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Titre présentation - date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11</a:t>
            </a:fld>
            <a:endParaRPr lang="fr-FR"/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539552" y="836712"/>
          <a:ext cx="6264697" cy="5123195"/>
        </p:xfrm>
        <a:graphic>
          <a:graphicData uri="http://schemas.openxmlformats.org/drawingml/2006/table">
            <a:tbl>
              <a:tblPr/>
              <a:tblGrid>
                <a:gridCol w="731857"/>
                <a:gridCol w="1567800"/>
                <a:gridCol w="2891093"/>
                <a:gridCol w="1073947"/>
              </a:tblGrid>
              <a:tr h="5299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Code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Code discriminant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Définition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unité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Chamber</a:t>
                      </a: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Temp</a:t>
                      </a: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Degré 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Airbeam</a:t>
                      </a: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(base e-9)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Inlet</a:t>
                      </a: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 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Torr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Vap</a:t>
                      </a: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fr-FR" sz="1600" dirty="0" err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Temp</a:t>
                      </a: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Degré 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Débit sécheur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m/s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Humidité entrée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Humidité sortie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OM_tot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-brut (base e-10)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Masse 60 (base e-12)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Masse</a:t>
                      </a: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43 </a:t>
                      </a: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(base e-12)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B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Masse</a:t>
                      </a: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44 </a:t>
                      </a: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(base e-12)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Masse</a:t>
                      </a: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55 </a:t>
                      </a: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(base e-12)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Masse</a:t>
                      </a: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57 </a:t>
                      </a: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(base e-12)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NO3/PM1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3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ZD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F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Org</a:t>
                      </a:r>
                      <a:r>
                        <a:rPr lang="fr-FR" sz="16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/PM1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  <a:endParaRPr lang="fr-FR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Codes Méthodes </a:t>
            </a:r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336229" y="764705"/>
          <a:ext cx="8556250" cy="3528056"/>
        </p:xfrm>
        <a:graphic>
          <a:graphicData uri="http://schemas.openxmlformats.org/drawingml/2006/table">
            <a:tbl>
              <a:tblPr/>
              <a:tblGrid>
                <a:gridCol w="2053418"/>
                <a:gridCol w="658642"/>
                <a:gridCol w="2193900"/>
                <a:gridCol w="3650290"/>
              </a:tblGrid>
              <a:tr h="236598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92" marR="8792" marT="8792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92" marR="8792" marT="8792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510 : ACSM </a:t>
                      </a:r>
                      <a:r>
                        <a:rPr lang="fr-FR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_brut</a:t>
                      </a: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endParaRPr lang="fr-FR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b"/>
                      <a:r>
                        <a:rPr lang="fr-FR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(Discriminant =1)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92" marR="8792" marT="879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511 : </a:t>
                      </a:r>
                      <a:r>
                        <a:rPr lang="fr-FR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ACSM_Corrigé_CEdry</a:t>
                      </a:r>
                      <a:r>
                        <a:rPr lang="fr-FR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  <a:p>
                      <a:pPr algn="ctr" rtl="0" fontAlgn="t"/>
                      <a:r>
                        <a:rPr lang="fr-FR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(Discriminant = 2)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92" marR="8792" marT="8792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6598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 err="1">
                          <a:solidFill>
                            <a:schemeClr val="tx1"/>
                          </a:solidFill>
                          <a:latin typeface="Calibri"/>
                        </a:rPr>
                        <a:t>Org</a:t>
                      </a:r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8792" marR="8792" marT="87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I1</a:t>
                      </a: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12"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Valeurs lues </a:t>
                      </a:r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 </a:t>
                      </a:r>
                      <a:endParaRPr lang="fr-FR" sz="1600" b="0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  <a:p>
                      <a:pPr algn="ctr" fontAlgn="b"/>
                      <a:endParaRPr lang="fr-FR" sz="1600" b="0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  <a:p>
                      <a:pPr algn="ctr" fontAlgn="b"/>
                      <a:endParaRPr lang="fr-FR" sz="1600" b="0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fr-FR" sz="16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I11</a:t>
                      </a:r>
                    </a:p>
                    <a:p>
                      <a:pPr algn="ctr" fontAlgn="b"/>
                      <a:endParaRPr lang="fr-FR" sz="1600" b="0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fr-FR" sz="16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….</a:t>
                      </a:r>
                    </a:p>
                    <a:p>
                      <a:pPr algn="ctr" fontAlgn="b"/>
                      <a:endParaRPr lang="fr-FR" sz="1600" b="0" i="0" u="none" strike="noStrike" dirty="0" smtClean="0">
                        <a:solidFill>
                          <a:schemeClr val="tx1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fr-FR" sz="16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IC1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92" marR="8792" marT="87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1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Valeurs corrigées du CE</a:t>
                      </a:r>
                      <a:r>
                        <a:rPr lang="fr-FR" sz="16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fr-FR" sz="1600" b="0" i="0" u="none" strike="noStrike" baseline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Middlebrook</a:t>
                      </a:r>
                      <a:r>
                        <a:rPr lang="fr-FR" sz="16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( </a:t>
                      </a:r>
                      <a:r>
                        <a:rPr lang="fr-FR" sz="16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CE_dry</a:t>
                      </a:r>
                      <a:r>
                        <a:rPr lang="fr-FR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I12</a:t>
                      </a:r>
                      <a:r>
                        <a:rPr lang="fr-FR" sz="16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= I11  x  0,5/</a:t>
                      </a:r>
                      <a:r>
                        <a:rPr lang="fr-FR" sz="1600" b="0" i="0" u="none" strike="noStrike" baseline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CE_dry</a:t>
                      </a:r>
                      <a:endParaRPr lang="fr-FR" sz="1600" b="0" i="0" u="none" strike="noStrike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0" i="0" u="none" strike="noStrike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ctr" fontAlgn="b"/>
                      <a:r>
                        <a:rPr lang="fr-FR" sz="16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…….</a:t>
                      </a:r>
                    </a:p>
                    <a:p>
                      <a:pPr algn="ctr" fontAlgn="b"/>
                      <a:endParaRPr lang="fr-FR" sz="1600" b="0" i="0" u="none" strike="noStrike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ctr" fontAlgn="b"/>
                      <a:r>
                        <a:rPr lang="fr-FR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 I22</a:t>
                      </a:r>
                      <a:r>
                        <a:rPr lang="fr-FR" sz="16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= I21  x  0,5/</a:t>
                      </a:r>
                      <a:r>
                        <a:rPr lang="fr-FR" sz="1600" b="0" i="0" u="none" strike="noStrike" baseline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CE_dry</a:t>
                      </a:r>
                      <a:endParaRPr lang="fr-FR" sz="1600" b="0" i="0" u="none" strike="noStrike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ctr" fontAlgn="b"/>
                      <a:endParaRPr lang="fr-FR" sz="16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6598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SO</a:t>
                      </a:r>
                      <a:r>
                        <a:rPr lang="fr-FR" sz="1600" b="0" i="0" u="none" strike="noStrike" baseline="-25000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8792" marR="8792" marT="87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I2</a:t>
                      </a: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6598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NO</a:t>
                      </a:r>
                      <a:r>
                        <a:rPr lang="fr-FR" sz="1600" b="0" i="0" u="none" strike="noStrike" baseline="-25000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8792" marR="8792" marT="87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I3</a:t>
                      </a: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6598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NH</a:t>
                      </a:r>
                      <a:r>
                        <a:rPr lang="fr-FR" sz="1600" b="0" i="0" u="none" strike="noStrike" baseline="-25000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8792" marR="8792" marT="87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I4</a:t>
                      </a: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6598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 err="1">
                          <a:solidFill>
                            <a:schemeClr val="tx1"/>
                          </a:solidFill>
                          <a:latin typeface="Calibri"/>
                        </a:rPr>
                        <a:t>Chl</a:t>
                      </a:r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8792" marR="8792" marT="87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I5</a:t>
                      </a: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6598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 err="1">
                          <a:solidFill>
                            <a:schemeClr val="tx1"/>
                          </a:solidFill>
                          <a:latin typeface="Calibri"/>
                        </a:rPr>
                        <a:t>CE_dry</a:t>
                      </a:r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8792" marR="8792" marT="87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I6</a:t>
                      </a: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6598">
                <a:tc>
                  <a:txBody>
                    <a:bodyPr/>
                    <a:lstStyle/>
                    <a:p>
                      <a:pPr algn="ctr" fontAlgn="t"/>
                      <a:r>
                        <a:rPr lang="fr-FR" sz="16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Levoglucosan</a:t>
                      </a:r>
                    </a:p>
                  </a:txBody>
                  <a:tcPr marL="8792" marR="8792" marT="87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I7</a:t>
                      </a: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6598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mz60</a:t>
                      </a:r>
                    </a:p>
                  </a:txBody>
                  <a:tcPr marL="8792" marR="8792" marT="87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I8</a:t>
                      </a: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6598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mz43</a:t>
                      </a:r>
                    </a:p>
                  </a:txBody>
                  <a:tcPr marL="8792" marR="8792" marT="87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I9</a:t>
                      </a: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6598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mz44</a:t>
                      </a:r>
                    </a:p>
                  </a:txBody>
                  <a:tcPr marL="8792" marR="8792" marT="87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IA</a:t>
                      </a: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6598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mz55</a:t>
                      </a:r>
                    </a:p>
                  </a:txBody>
                  <a:tcPr marL="8792" marR="8792" marT="87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IB</a:t>
                      </a: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36598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mz57</a:t>
                      </a:r>
                    </a:p>
                  </a:txBody>
                  <a:tcPr marL="8792" marR="8792" marT="879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IC</a:t>
                      </a:r>
                    </a:p>
                  </a:txBody>
                  <a:tcPr marL="8792" marR="8792" marT="87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323528" y="4653136"/>
          <a:ext cx="7920880" cy="6789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4584"/>
                <a:gridCol w="5246296"/>
              </a:tblGrid>
              <a:tr h="6789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 err="1" smtClean="0">
                          <a:solidFill>
                            <a:srgbClr val="0070C0"/>
                          </a:solidFill>
                          <a:latin typeface="+mn-lt"/>
                        </a:rPr>
                        <a:t>mz</a:t>
                      </a:r>
                      <a:r>
                        <a:rPr lang="fr-FR" sz="1600" b="0" i="0" u="none" strike="noStrike" dirty="0" smtClean="0">
                          <a:solidFill>
                            <a:srgbClr val="0070C0"/>
                          </a:solidFill>
                          <a:latin typeface="+mn-lt"/>
                        </a:rPr>
                        <a:t> 60 (µg/m3)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 smtClean="0">
                          <a:solidFill>
                            <a:srgbClr val="0070C0"/>
                          </a:solidFill>
                          <a:latin typeface="+mn-lt"/>
                        </a:rPr>
                        <a:t> </a:t>
                      </a:r>
                      <a:r>
                        <a:rPr lang="fr-FR" sz="1600" b="0" i="1" u="none" strike="noStrike" dirty="0" smtClean="0">
                          <a:solidFill>
                            <a:srgbClr val="0070C0"/>
                          </a:solidFill>
                          <a:latin typeface="+mn-lt"/>
                        </a:rPr>
                        <a:t>( &amp; les autres </a:t>
                      </a:r>
                      <a:r>
                        <a:rPr lang="fr-FR" sz="1600" b="0" i="1" u="none" strike="noStrike" dirty="0" err="1" smtClean="0">
                          <a:solidFill>
                            <a:srgbClr val="0070C0"/>
                          </a:solidFill>
                          <a:latin typeface="+mn-lt"/>
                        </a:rPr>
                        <a:t>mz</a:t>
                      </a:r>
                      <a:r>
                        <a:rPr lang="fr-FR" sz="1600" b="0" i="1" u="none" strike="noStrike" dirty="0" smtClean="0">
                          <a:solidFill>
                            <a:srgbClr val="0070C0"/>
                          </a:solidFill>
                          <a:latin typeface="+mn-lt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 err="1" smtClean="0">
                          <a:solidFill>
                            <a:srgbClr val="0070C0"/>
                          </a:solidFill>
                        </a:rPr>
                        <a:t>mz</a:t>
                      </a:r>
                      <a:r>
                        <a:rPr lang="fr-FR" sz="1600" b="0" dirty="0" smtClean="0">
                          <a:solidFill>
                            <a:srgbClr val="0070C0"/>
                          </a:solidFill>
                        </a:rPr>
                        <a:t> 60 (A)</a:t>
                      </a:r>
                      <a:r>
                        <a:rPr lang="fr-FR" sz="1600" b="0" baseline="0" dirty="0" smtClean="0">
                          <a:solidFill>
                            <a:srgbClr val="0070C0"/>
                          </a:solidFill>
                        </a:rPr>
                        <a:t>  x  </a:t>
                      </a:r>
                      <a:r>
                        <a:rPr lang="fr-FR" sz="1600" b="0" baseline="0" dirty="0" err="1" smtClean="0">
                          <a:solidFill>
                            <a:srgbClr val="0070C0"/>
                          </a:solidFill>
                        </a:rPr>
                        <a:t>Org</a:t>
                      </a:r>
                      <a:r>
                        <a:rPr lang="fr-FR" sz="1600" b="0" baseline="0" dirty="0" smtClean="0">
                          <a:solidFill>
                            <a:srgbClr val="0070C0"/>
                          </a:solidFill>
                        </a:rPr>
                        <a:t>  / OM-</a:t>
                      </a:r>
                      <a:r>
                        <a:rPr lang="fr-FR" sz="1600" b="0" baseline="0" dirty="0" err="1" smtClean="0">
                          <a:solidFill>
                            <a:srgbClr val="0070C0"/>
                          </a:solidFill>
                        </a:rPr>
                        <a:t>tot</a:t>
                      </a:r>
                      <a:r>
                        <a:rPr lang="fr-FR" sz="1600" b="0" baseline="0" dirty="0" smtClean="0">
                          <a:solidFill>
                            <a:srgbClr val="0070C0"/>
                          </a:solidFill>
                        </a:rPr>
                        <a:t>       </a:t>
                      </a:r>
                    </a:p>
                    <a:p>
                      <a:pPr algn="ctr"/>
                      <a:r>
                        <a:rPr lang="fr-FR" sz="1600" b="0" dirty="0" smtClean="0">
                          <a:solidFill>
                            <a:srgbClr val="0070C0"/>
                          </a:solidFill>
                        </a:rPr>
                        <a:t>ZD9  x  I11 / ZD8</a:t>
                      </a:r>
                      <a:endParaRPr lang="fr-FR" sz="1600" b="0" baseline="0" dirty="0" smtClean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/>
        </p:nvGraphicFramePr>
        <p:xfrm>
          <a:off x="323528" y="5517232"/>
          <a:ext cx="792088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4584"/>
                <a:gridCol w="5246296"/>
              </a:tblGrid>
              <a:tr h="1008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Levoglucosan</a:t>
                      </a:r>
                      <a:endParaRPr lang="fr-FR" sz="16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(Aiken et al. 2009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Thèse JEP</a:t>
                      </a:r>
                      <a:r>
                        <a:rPr lang="fr-FR" sz="16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et al, 2012)</a:t>
                      </a:r>
                      <a:endParaRPr lang="fr-FR" sz="16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 dirty="0" smtClean="0">
                          <a:solidFill>
                            <a:schemeClr val="tx1"/>
                          </a:solidFill>
                        </a:rPr>
                        <a:t> (  (mz60  - 0.003</a:t>
                      </a:r>
                      <a:r>
                        <a:rPr lang="fr-FR" sz="1600" b="0" baseline="0" dirty="0" smtClean="0">
                          <a:solidFill>
                            <a:schemeClr val="tx1"/>
                          </a:solidFill>
                        </a:rPr>
                        <a:t> x</a:t>
                      </a:r>
                      <a:r>
                        <a:rPr lang="fr-FR" sz="16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600" b="0" dirty="0" err="1" smtClean="0">
                          <a:solidFill>
                            <a:schemeClr val="tx1"/>
                          </a:solidFill>
                        </a:rPr>
                        <a:t>Org</a:t>
                      </a:r>
                      <a:r>
                        <a:rPr lang="fr-FR" sz="1600" b="0" dirty="0" smtClean="0">
                          <a:solidFill>
                            <a:schemeClr val="tx1"/>
                          </a:solidFill>
                        </a:rPr>
                        <a:t>)  /  f60_levo)   / 3,3  = </a:t>
                      </a:r>
                    </a:p>
                    <a:p>
                      <a:pPr algn="ctr"/>
                      <a:endParaRPr lang="fr-FR" sz="16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fr-FR" sz="1600" b="0" dirty="0" smtClean="0">
                          <a:solidFill>
                            <a:schemeClr val="tx1"/>
                          </a:solidFill>
                        </a:rPr>
                        <a:t>(I8</a:t>
                      </a:r>
                      <a:r>
                        <a:rPr lang="fr-FR" sz="1600" b="0" baseline="0" dirty="0" smtClean="0">
                          <a:solidFill>
                            <a:schemeClr val="tx1"/>
                          </a:solidFill>
                        </a:rPr>
                        <a:t> – 0,003 x I1 )/</a:t>
                      </a:r>
                      <a:r>
                        <a:rPr lang="fr-FR" sz="1600" b="0" dirty="0" smtClean="0">
                          <a:solidFill>
                            <a:schemeClr val="tx1"/>
                          </a:solidFill>
                        </a:rPr>
                        <a:t>f60_levo</a:t>
                      </a:r>
                      <a:r>
                        <a:rPr lang="fr-FR" sz="1600" b="0" baseline="0" dirty="0" smtClean="0">
                          <a:solidFill>
                            <a:schemeClr val="tx1"/>
                          </a:solidFill>
                        </a:rPr>
                        <a:t>)/3,3</a:t>
                      </a:r>
                    </a:p>
                    <a:p>
                      <a:pPr algn="ctr"/>
                      <a:r>
                        <a:rPr lang="fr-FR" sz="1600" b="0" dirty="0" smtClean="0">
                          <a:solidFill>
                            <a:schemeClr val="tx1"/>
                          </a:solidFill>
                        </a:rPr>
                        <a:t>Avec f60_levo=0.044</a:t>
                      </a:r>
                      <a:endParaRPr lang="fr-F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Codes Méthodes </a:t>
            </a:r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827584" y="836712"/>
          <a:ext cx="7272808" cy="3023256"/>
        </p:xfrm>
        <a:graphic>
          <a:graphicData uri="http://schemas.openxmlformats.org/drawingml/2006/table">
            <a:tbl>
              <a:tblPr/>
              <a:tblGrid>
                <a:gridCol w="2530364"/>
                <a:gridCol w="811627"/>
                <a:gridCol w="3930817"/>
              </a:tblGrid>
              <a:tr h="576064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Mesure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92" marR="8792" marT="87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Code</a:t>
                      </a: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92" marR="8792" marT="87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512 </a:t>
                      </a: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: </a:t>
                      </a:r>
                      <a:r>
                        <a:rPr lang="fr-FR" sz="1600" dirty="0" smtClean="0">
                          <a:latin typeface="+mn-lt"/>
                          <a:ea typeface="Calibri"/>
                          <a:cs typeface="Times New Roman"/>
                        </a:rPr>
                        <a:t>PM </a:t>
                      </a:r>
                      <a:r>
                        <a:rPr lang="fr-FR" sz="1600" dirty="0" err="1" smtClean="0">
                          <a:latin typeface="+mn-lt"/>
                          <a:ea typeface="Calibri"/>
                          <a:cs typeface="Times New Roman"/>
                        </a:rPr>
                        <a:t>corrigé_CE_dry</a:t>
                      </a:r>
                      <a:endParaRPr lang="fr-FR" sz="16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792" marR="8792" marT="87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2790">
                <a:tc>
                  <a:txBody>
                    <a:bodyPr/>
                    <a:lstStyle/>
                    <a:p>
                      <a:pPr algn="ctr" rtl="0" fontAlgn="t"/>
                      <a:r>
                        <a:rPr lang="fr-FR" sz="16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PM1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792" marR="8792" marT="87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68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92" marR="8792" marT="87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endParaRPr lang="fr-FR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fr-FR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ACSM + </a:t>
                      </a:r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AE 33 </a:t>
                      </a:r>
                    </a:p>
                    <a:p>
                      <a:pPr algn="ctr" fontAlgn="b"/>
                      <a:endParaRPr lang="fr-FR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endParaRPr lang="fr-FR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fr-FR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OM +</a:t>
                      </a:r>
                      <a:r>
                        <a:rPr lang="fr-FR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NO3 + NH4 + SO4 + </a:t>
                      </a:r>
                      <a:r>
                        <a:rPr lang="fr-FR" sz="16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Chl</a:t>
                      </a:r>
                      <a:r>
                        <a:rPr lang="fr-FR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+  </a:t>
                      </a:r>
                      <a:r>
                        <a:rPr lang="fr-FR" sz="16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BC</a:t>
                      </a:r>
                    </a:p>
                    <a:p>
                      <a:pPr algn="ctr" fontAlgn="b"/>
                      <a:endParaRPr lang="fr-FR" sz="16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endParaRPr lang="fr-FR" sz="16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fr-FR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I12 + I22 + I32 + I42 + I52 +  </a:t>
                      </a:r>
                      <a:r>
                        <a:rPr lang="fr-FR" sz="16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G6</a:t>
                      </a:r>
                    </a:p>
                    <a:p>
                      <a:pPr algn="ctr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792" marR="8792" marT="879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827584" y="4365104"/>
          <a:ext cx="720079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864096"/>
                <a:gridCol w="3816423"/>
              </a:tblGrid>
              <a:tr h="370840">
                <a:tc>
                  <a:txBody>
                    <a:bodyPr/>
                    <a:lstStyle/>
                    <a:p>
                      <a:r>
                        <a:rPr lang="fr-FR" b="0" dirty="0" smtClean="0">
                          <a:solidFill>
                            <a:sysClr val="windowText" lastClr="000000"/>
                          </a:solidFill>
                        </a:rPr>
                        <a:t>PM2.5</a:t>
                      </a:r>
                      <a:endParaRPr lang="fr-FR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b="0" dirty="0" smtClean="0">
                          <a:solidFill>
                            <a:sysClr val="windowText" lastClr="000000"/>
                          </a:solidFill>
                        </a:rPr>
                        <a:t>39</a:t>
                      </a:r>
                      <a:endParaRPr lang="fr-FR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b="0" dirty="0" smtClean="0">
                          <a:solidFill>
                            <a:sysClr val="windowText" lastClr="000000"/>
                          </a:solidFill>
                        </a:rPr>
                        <a:t>K * PM1 (K=0.75)</a:t>
                      </a:r>
                      <a:endParaRPr lang="fr-FR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NO3/PM1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ZD</a:t>
                      </a:r>
                      <a:r>
                        <a:rPr lang="fr-FR" baseline="0" dirty="0" smtClean="0"/>
                        <a:t> (E)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I22 / 68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 smtClean="0"/>
                        <a:t>Org</a:t>
                      </a:r>
                      <a:r>
                        <a:rPr lang="fr-FR" dirty="0" smtClean="0"/>
                        <a:t>/PM1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ZD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dirty="0" smtClean="0"/>
                        <a:t>(F)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I12/ 68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6373309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re 8"/>
          <p:cNvSpPr>
            <a:spLocks noGrp="1"/>
          </p:cNvSpPr>
          <p:nvPr>
            <p:ph type="title"/>
          </p:nvPr>
        </p:nvSpPr>
        <p:spPr>
          <a:xfrm>
            <a:off x="2043212" y="84014"/>
            <a:ext cx="7020272" cy="562074"/>
          </a:xfrm>
        </p:spPr>
        <p:txBody>
          <a:bodyPr>
            <a:normAutofit/>
          </a:bodyPr>
          <a:lstStyle/>
          <a:p>
            <a:r>
              <a:rPr lang="fr-FR" dirty="0" smtClean="0"/>
              <a:t>Code Constituant LYON</a:t>
            </a:r>
            <a:endParaRPr lang="fr-F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itre 215"/>
          <p:cNvSpPr>
            <a:spLocks noGrp="1"/>
          </p:cNvSpPr>
          <p:nvPr>
            <p:ph type="title"/>
          </p:nvPr>
        </p:nvSpPr>
        <p:spPr>
          <a:xfrm>
            <a:off x="2041376" y="274638"/>
            <a:ext cx="6491064" cy="562074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fr-FR" sz="2000" dirty="0" smtClean="0">
                <a:solidFill>
                  <a:schemeClr val="bg1"/>
                </a:solidFill>
              </a:rPr>
              <a:t>Validation des données primaires</a:t>
            </a:r>
            <a:br>
              <a:rPr lang="fr-FR" sz="2000" dirty="0" smtClean="0">
                <a:solidFill>
                  <a:schemeClr val="bg1"/>
                </a:solidFill>
              </a:rPr>
            </a:br>
            <a:endParaRPr lang="fr-FR" sz="20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43861" y="1916832"/>
            <a:ext cx="1808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Pression d’entrée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118608" y="2852936"/>
            <a:ext cx="27333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Température du vaporiseur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868959" y="2348880"/>
            <a:ext cx="982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Airbeam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495458" y="4869160"/>
            <a:ext cx="135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SEM Voltage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1708897" y="5517232"/>
            <a:ext cx="21430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Emission du filament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1841241" y="3933056"/>
            <a:ext cx="2010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/>
              <a:t>Heater</a:t>
            </a:r>
            <a:r>
              <a:rPr lang="fr-FR" dirty="0" smtClean="0"/>
              <a:t> </a:t>
            </a:r>
            <a:r>
              <a:rPr lang="fr-FR" dirty="0" err="1" smtClean="0"/>
              <a:t>Bias</a:t>
            </a:r>
            <a:r>
              <a:rPr lang="fr-FR" dirty="0" smtClean="0"/>
              <a:t> Voltage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467544" y="6021288"/>
            <a:ext cx="29237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Fonctionnement des pompes</a:t>
            </a:r>
          </a:p>
          <a:p>
            <a:r>
              <a:rPr lang="fr-FR" dirty="0" smtClean="0">
                <a:sym typeface="Wingdings" pitchFamily="2" charset="2"/>
              </a:rPr>
              <a:t> </a:t>
            </a:r>
            <a:r>
              <a:rPr lang="fr-FR" dirty="0" err="1" smtClean="0">
                <a:sym typeface="Wingdings" pitchFamily="2" charset="2"/>
              </a:rPr>
              <a:t>Pump</a:t>
            </a:r>
            <a:r>
              <a:rPr lang="fr-FR" dirty="0" smtClean="0">
                <a:sym typeface="Wingdings" pitchFamily="2" charset="2"/>
              </a:rPr>
              <a:t> Software</a:t>
            </a:r>
            <a:endParaRPr lang="fr-F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573015"/>
            <a:ext cx="4896544" cy="2752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2175692" y="1052736"/>
            <a:ext cx="1676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New </a:t>
            </a:r>
            <a:r>
              <a:rPr lang="fr-FR" dirty="0" err="1" smtClean="0"/>
              <a:t>start</a:t>
            </a:r>
            <a:r>
              <a:rPr lang="fr-FR" dirty="0" smtClean="0"/>
              <a:t> </a:t>
            </a:r>
            <a:r>
              <a:rPr lang="fr-FR" dirty="0" err="1" smtClean="0"/>
              <a:t>event</a:t>
            </a:r>
            <a:endParaRPr lang="fr-FR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692696"/>
            <a:ext cx="5076056" cy="285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75656" y="620688"/>
            <a:ext cx="6491064" cy="562074"/>
          </a:xfrm>
        </p:spPr>
        <p:txBody>
          <a:bodyPr/>
          <a:lstStyle/>
          <a:p>
            <a:r>
              <a:rPr lang="fr-FR" dirty="0" err="1" smtClean="0">
                <a:solidFill>
                  <a:schemeClr val="tx1"/>
                </a:solidFill>
              </a:rPr>
              <a:t>Verification</a:t>
            </a:r>
            <a:r>
              <a:rPr lang="fr-FR" dirty="0" smtClean="0">
                <a:solidFill>
                  <a:schemeClr val="tx1"/>
                </a:solidFill>
              </a:rPr>
              <a:t> IE, RIE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Titre présentation - date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16</a:t>
            </a:fld>
            <a:endParaRPr lang="fr-F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044741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2041376" y="130622"/>
            <a:ext cx="6491064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Validation données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Validation données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Titre présentation - date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17</a:t>
            </a:fld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836712"/>
            <a:ext cx="4747091" cy="2668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5396" y="3573016"/>
            <a:ext cx="473883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8"/>
          <p:cNvSpPr txBox="1"/>
          <p:nvPr/>
        </p:nvSpPr>
        <p:spPr>
          <a:xfrm>
            <a:off x="1763688" y="1844824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Validation RIE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1763688" y="4941168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Validation RIT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Ordre du Jour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521744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fr-FR" dirty="0" smtClean="0"/>
          </a:p>
          <a:p>
            <a:pPr lvl="1">
              <a:buFont typeface="Courier New" pitchFamily="49" charset="0"/>
              <a:buChar char="o"/>
            </a:pPr>
            <a:r>
              <a:rPr lang="fr-FR" dirty="0" smtClean="0"/>
              <a:t>Validation de l’</a:t>
            </a:r>
            <a:r>
              <a:rPr lang="fr-FR" dirty="0" err="1" smtClean="0"/>
              <a:t>OdJ</a:t>
            </a:r>
            <a:endParaRPr lang="fr-FR" dirty="0" smtClean="0"/>
          </a:p>
          <a:p>
            <a:pPr lvl="1">
              <a:buFont typeface="Courier New" pitchFamily="49" charset="0"/>
              <a:buChar char="o"/>
            </a:pPr>
            <a:r>
              <a:rPr lang="fr-FR" dirty="0" smtClean="0"/>
              <a:t>Retours d’expérience (AASQA) sur la formation (26-27/10) et les installations en station</a:t>
            </a:r>
          </a:p>
          <a:p>
            <a:pPr lvl="1">
              <a:buFont typeface="Courier New" pitchFamily="49" charset="0"/>
              <a:buChar char="o"/>
            </a:pPr>
            <a:r>
              <a:rPr lang="fr-FR" dirty="0" smtClean="0"/>
              <a:t>Bilan des tests à réception (LCSQA)</a:t>
            </a:r>
          </a:p>
          <a:p>
            <a:pPr lvl="1">
              <a:buFont typeface="Courier New" pitchFamily="49" charset="0"/>
              <a:buChar char="o"/>
            </a:pPr>
            <a:r>
              <a:rPr lang="fr-FR" dirty="0" smtClean="0"/>
              <a:t>Mise en œuvre de l’instrument en routine (suivi des paramètres de fonctionnement et « </a:t>
            </a:r>
            <a:r>
              <a:rPr lang="fr-FR" dirty="0" err="1" smtClean="0"/>
              <a:t>tunnings</a:t>
            </a:r>
            <a:r>
              <a:rPr lang="fr-FR" dirty="0" smtClean="0"/>
              <a:t> »)</a:t>
            </a:r>
          </a:p>
          <a:p>
            <a:pPr lvl="1">
              <a:buFont typeface="Courier New" pitchFamily="49" charset="0"/>
              <a:buChar char="o"/>
            </a:pPr>
            <a:r>
              <a:rPr lang="fr-FR" dirty="0" smtClean="0"/>
              <a:t>Récupération des données primaires (concentrations et paramètres techniques) sur les postes centraux</a:t>
            </a:r>
          </a:p>
          <a:p>
            <a:pPr lvl="1">
              <a:buFont typeface="Courier New" pitchFamily="49" charset="0"/>
              <a:buChar char="o"/>
            </a:pPr>
            <a:r>
              <a:rPr lang="fr-FR" dirty="0" smtClean="0"/>
              <a:t>Validation des données primaires</a:t>
            </a:r>
          </a:p>
          <a:p>
            <a:pPr lvl="1">
              <a:buFont typeface="Courier New" pitchFamily="49" charset="0"/>
              <a:buChar char="o"/>
            </a:pPr>
            <a:r>
              <a:rPr lang="fr-FR" dirty="0" smtClean="0"/>
              <a:t>Gestion des pannes et contrats de maintenance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r>
              <a:rPr lang="fr-FR" i="1" dirty="0" smtClean="0"/>
              <a:t>Repas (13h-14h)</a:t>
            </a:r>
            <a:endParaRPr lang="fr-FR" dirty="0" smtClean="0"/>
          </a:p>
          <a:p>
            <a:pPr lvl="1">
              <a:buNone/>
            </a:pPr>
            <a:r>
              <a:rPr lang="fr-FR" dirty="0" smtClean="0"/>
              <a:t> </a:t>
            </a:r>
          </a:p>
          <a:p>
            <a:pPr lvl="1">
              <a:buFont typeface="Courier New" pitchFamily="49" charset="0"/>
              <a:buChar char="o"/>
            </a:pPr>
            <a:r>
              <a:rPr lang="fr-FR" dirty="0" smtClean="0"/>
              <a:t>Nouvelle fiche étude LCSQA 2016 sur le QA/QC (dont étalonnage et vérification externe) des analyseurs automatiques de PM</a:t>
            </a:r>
          </a:p>
          <a:p>
            <a:pPr lvl="1">
              <a:buFont typeface="Courier New" pitchFamily="49" charset="0"/>
              <a:buChar char="o"/>
            </a:pPr>
            <a:r>
              <a:rPr lang="fr-FR" dirty="0" smtClean="0"/>
              <a:t>Exploitation des données primaires, en particulier lors des épisodes de pollution</a:t>
            </a:r>
          </a:p>
          <a:p>
            <a:pPr lvl="1">
              <a:buFont typeface="Courier New" pitchFamily="49" charset="0"/>
              <a:buChar char="o"/>
            </a:pPr>
            <a:r>
              <a:rPr lang="fr-FR" dirty="0" smtClean="0"/>
              <a:t>Méthodologies de traitement de données avancées (</a:t>
            </a:r>
            <a:r>
              <a:rPr lang="fr-FR" dirty="0" err="1" smtClean="0"/>
              <a:t>e.g</a:t>
            </a:r>
            <a:r>
              <a:rPr lang="fr-FR" dirty="0" smtClean="0"/>
              <a:t>. PMF) : présentation des possibilités actuelles et perspectives de développement.</a:t>
            </a:r>
          </a:p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Titre présentation - date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Tests à réception	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3861048"/>
            <a:ext cx="8229600" cy="22651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400" dirty="0" smtClean="0">
                <a:sym typeface="Wingdings" pitchFamily="2" charset="2"/>
              </a:rPr>
              <a:t></a:t>
            </a:r>
            <a:r>
              <a:rPr lang="fr-FR" sz="2400" dirty="0" smtClean="0"/>
              <a:t> Bonne homogénéité des données obtenues avec les 4 </a:t>
            </a:r>
            <a:r>
              <a:rPr lang="fr-FR" sz="2400" dirty="0" err="1" smtClean="0"/>
              <a:t>ACSMs</a:t>
            </a:r>
            <a:r>
              <a:rPr lang="fr-FR" sz="2400" dirty="0" smtClean="0"/>
              <a:t>.</a:t>
            </a:r>
          </a:p>
          <a:p>
            <a:pPr>
              <a:buFont typeface="Wingdings"/>
              <a:buChar char="à"/>
            </a:pPr>
            <a:r>
              <a:rPr lang="fr-FR" sz="2400" dirty="0" smtClean="0"/>
              <a:t>Pas de disfonctionnement</a:t>
            </a:r>
          </a:p>
          <a:p>
            <a:pPr>
              <a:buFont typeface="Wingdings"/>
              <a:buChar char="à"/>
            </a:pPr>
            <a:r>
              <a:rPr lang="fr-FR" sz="2400" dirty="0" smtClean="0"/>
              <a:t>Plusieurs bugs du détecteur (redémarrage opérateur) : </a:t>
            </a:r>
          </a:p>
          <a:p>
            <a:pPr>
              <a:buNone/>
            </a:pPr>
            <a:r>
              <a:rPr lang="fr-FR" sz="2400" dirty="0" smtClean="0">
                <a:sym typeface="Wingdings" pitchFamily="2" charset="2"/>
              </a:rPr>
              <a:t></a:t>
            </a:r>
            <a:r>
              <a:rPr lang="fr-FR" sz="2400" dirty="0" smtClean="0"/>
              <a:t> Une anomalie sur l’ACSM </a:t>
            </a:r>
            <a:r>
              <a:rPr lang="fr-FR" sz="2400" dirty="0" err="1" smtClean="0"/>
              <a:t>AtmoPC</a:t>
            </a:r>
            <a:r>
              <a:rPr lang="fr-FR" sz="2400" dirty="0" smtClean="0"/>
              <a:t> : n’apparait plus sur site.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Titre présentation - date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611560" y="980728"/>
            <a:ext cx="8229600" cy="2265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 ACSM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parallèle sur une même ligne de prélèvement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28 octobre </a:t>
            </a: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 10 novembre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 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Wingdings" pitchFamily="2" charset="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2400" dirty="0" smtClean="0">
                <a:sym typeface="Wingdings" pitchFamily="2" charset="2"/>
              </a:rPr>
              <a:t>Calibration (Nitrate),  le 28/10.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calibration (</a:t>
            </a:r>
            <a:r>
              <a:rPr lang="fr-FR" sz="2400" dirty="0" smtClean="0">
                <a:sym typeface="Wingdings" pitchFamily="2" charset="2"/>
              </a:rPr>
              <a:t>Nitrate &amp; Sulfate), </a:t>
            </a: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le 10/11.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2400" dirty="0" smtClean="0"/>
              <a:t>Comparaison des </a:t>
            </a:r>
            <a:r>
              <a:rPr lang="fr-FR" sz="2400" dirty="0" err="1" smtClean="0"/>
              <a:t>ACSMs</a:t>
            </a:r>
            <a:r>
              <a:rPr lang="fr-FR" sz="2400" dirty="0" smtClean="0"/>
              <a:t> entre eux.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Données des tests à réception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Titre présentation - date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836712"/>
            <a:ext cx="8382671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01008"/>
            <a:ext cx="8352928" cy="253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836713"/>
            <a:ext cx="8401957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573016"/>
            <a:ext cx="8424936" cy="2663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2041376" y="130622"/>
            <a:ext cx="6491064" cy="562074"/>
          </a:xfrm>
        </p:spPr>
        <p:txBody>
          <a:bodyPr/>
          <a:lstStyle/>
          <a:p>
            <a:r>
              <a:rPr lang="fr-FR" dirty="0" smtClean="0"/>
              <a:t>Données des tests à réception</a:t>
            </a:r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Test ACSM ATMO PC : anomalie détectée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Titre présentation - date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6</a:t>
            </a:fld>
            <a:endParaRPr lang="fr-FR"/>
          </a:p>
        </p:txBody>
      </p:sp>
      <p:pic>
        <p:nvPicPr>
          <p:cNvPr id="7" name="Image 6"/>
          <p:cNvPicPr/>
          <p:nvPr/>
        </p:nvPicPr>
        <p:blipFill>
          <a:blip r:embed="rId2" cstate="print"/>
          <a:srcRect l="7107" t="8730" r="29421" b="26719"/>
          <a:stretch>
            <a:fillRect/>
          </a:stretch>
        </p:blipFill>
        <p:spPr bwMode="auto">
          <a:xfrm>
            <a:off x="323528" y="836712"/>
            <a:ext cx="849694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Titre présentation - date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7</a:t>
            </a:fld>
            <a:endParaRPr lang="fr-FR"/>
          </a:p>
        </p:txBody>
      </p:sp>
      <p:pic>
        <p:nvPicPr>
          <p:cNvPr id="7" name="Image 6"/>
          <p:cNvPicPr/>
          <p:nvPr/>
        </p:nvPicPr>
        <p:blipFill>
          <a:blip r:embed="rId2" cstate="print"/>
          <a:srcRect l="9143" t="46638" r="63031" b="30396"/>
          <a:stretch>
            <a:fillRect/>
          </a:stretch>
        </p:blipFill>
        <p:spPr bwMode="auto">
          <a:xfrm>
            <a:off x="3923928" y="764704"/>
            <a:ext cx="493204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4908" t="13828" r="16763" b="17671"/>
          <a:stretch>
            <a:fillRect/>
          </a:stretch>
        </p:blipFill>
        <p:spPr bwMode="auto">
          <a:xfrm>
            <a:off x="0" y="3591087"/>
            <a:ext cx="5796136" cy="32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oneTexte 9"/>
          <p:cNvSpPr txBox="1"/>
          <p:nvPr/>
        </p:nvSpPr>
        <p:spPr>
          <a:xfrm>
            <a:off x="1547664" y="1628800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LSCE</a:t>
            </a:r>
            <a:endParaRPr lang="fr-FR" sz="2400" dirty="0"/>
          </a:p>
        </p:txBody>
      </p:sp>
      <p:sp>
        <p:nvSpPr>
          <p:cNvPr id="11" name="ZoneTexte 10"/>
          <p:cNvSpPr txBox="1"/>
          <p:nvPr/>
        </p:nvSpPr>
        <p:spPr>
          <a:xfrm>
            <a:off x="7164288" y="465313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ATMO-PC</a:t>
            </a:r>
            <a:endParaRPr lang="fr-FR" dirty="0"/>
          </a:p>
        </p:txBody>
      </p:sp>
      <p:sp>
        <p:nvSpPr>
          <p:cNvPr id="12" name="Flèche droite 11"/>
          <p:cNvSpPr/>
          <p:nvPr/>
        </p:nvSpPr>
        <p:spPr>
          <a:xfrm>
            <a:off x="2843808" y="1772816"/>
            <a:ext cx="57606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 droite 12"/>
          <p:cNvSpPr/>
          <p:nvPr/>
        </p:nvSpPr>
        <p:spPr>
          <a:xfrm rot="10800000">
            <a:off x="6257900" y="4737843"/>
            <a:ext cx="57606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2041376" y="130622"/>
            <a:ext cx="6491064" cy="562074"/>
          </a:xfrm>
        </p:spPr>
        <p:txBody>
          <a:bodyPr/>
          <a:lstStyle/>
          <a:p>
            <a:r>
              <a:rPr lang="fr-FR" sz="2400" dirty="0" smtClean="0"/>
              <a:t>Disparition de l’anomalie après installation sur site</a:t>
            </a:r>
            <a:endParaRPr lang="fr-FR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Mise en Œuvre routine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Titre présentation - date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EA42-CA7C-4FCC-B5DA-68FE6340E037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251520" y="908720"/>
            <a:ext cx="78488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/>
              <a:t>Vérification opérateur (connexion </a:t>
            </a:r>
            <a:r>
              <a:rPr lang="fr-FR" u="sng" dirty="0" err="1" smtClean="0"/>
              <a:t>teamviewer</a:t>
            </a:r>
            <a:r>
              <a:rPr lang="fr-FR" u="sng" dirty="0" smtClean="0"/>
              <a:t>)</a:t>
            </a:r>
          </a:p>
          <a:p>
            <a:endParaRPr lang="fr-FR" dirty="0" smtClean="0"/>
          </a:p>
          <a:p>
            <a:r>
              <a:rPr lang="fr-FR" b="1" dirty="0" smtClean="0"/>
              <a:t>DAQ : </a:t>
            </a:r>
          </a:p>
          <a:p>
            <a:r>
              <a:rPr lang="fr-FR" dirty="0" smtClean="0"/>
              <a:t>-  vérifier que l’ACSM est en mode scan :  barre de scan non gelé</a:t>
            </a:r>
          </a:p>
          <a:p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  Vérifier que le filament est sur on (I émission = 1 mA).</a:t>
            </a:r>
          </a:p>
          <a:p>
            <a:pPr>
              <a:buFontTx/>
              <a:buChar char="-"/>
            </a:pPr>
            <a:r>
              <a:rPr lang="fr-FR" dirty="0" smtClean="0"/>
              <a:t>  Vérification de la Température du vaporiseur à 600 °C, ajuster si besoin.</a:t>
            </a:r>
          </a:p>
          <a:p>
            <a:pPr>
              <a:buFontTx/>
              <a:buChar char="-"/>
            </a:pPr>
            <a:r>
              <a:rPr lang="fr-FR" dirty="0" smtClean="0"/>
              <a:t>  Ajuster les Tensions BIAS et SEM si besoin.</a:t>
            </a:r>
          </a:p>
          <a:p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  Vérifier la pression ( autour de 1,3 Torr). Une baisse de la pression peut être lié à un bouchage de l’orifice ou une fermeture de la vanne. Une augmentation à une fuite.</a:t>
            </a:r>
          </a:p>
          <a:p>
            <a:endParaRPr lang="fr-FR" dirty="0" smtClean="0"/>
          </a:p>
          <a:p>
            <a:r>
              <a:rPr lang="fr-FR" b="1" dirty="0" err="1" smtClean="0"/>
              <a:t>Pump</a:t>
            </a:r>
            <a:r>
              <a:rPr lang="fr-FR" b="1" dirty="0" smtClean="0"/>
              <a:t> Software</a:t>
            </a:r>
          </a:p>
          <a:p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  Température &amp; Puissance des pompes (Arrêt automatique vers 50 °C). </a:t>
            </a:r>
          </a:p>
          <a:p>
            <a:pPr>
              <a:buFontTx/>
              <a:buChar char="-"/>
            </a:pPr>
            <a:endParaRPr lang="fr-FR" dirty="0" smtClean="0"/>
          </a:p>
          <a:p>
            <a:r>
              <a:rPr lang="fr-FR" b="1" dirty="0" err="1" smtClean="0"/>
              <a:t>DryerStat</a:t>
            </a:r>
            <a:endParaRPr lang="fr-FR" b="1" dirty="0" smtClean="0"/>
          </a:p>
          <a:p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 Vérifier le </a:t>
            </a:r>
            <a:r>
              <a:rPr lang="fr-FR" dirty="0" err="1" smtClean="0"/>
              <a:t>dryer</a:t>
            </a:r>
            <a:r>
              <a:rPr lang="fr-FR" dirty="0" smtClean="0"/>
              <a:t> ( HR &lt; 40 %)</a:t>
            </a:r>
            <a:endParaRPr lang="fr-F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974904" y="6356350"/>
            <a:ext cx="2133600" cy="365125"/>
          </a:xfrm>
        </p:spPr>
        <p:txBody>
          <a:bodyPr/>
          <a:lstStyle/>
          <a:p>
            <a:fld id="{B6D7EA42-CA7C-4FCC-B5DA-68FE6340E037}" type="slidenum">
              <a:rPr lang="fr-FR" smtClean="0"/>
              <a:pPr/>
              <a:t>9</a:t>
            </a:fld>
            <a:endParaRPr lang="fr-F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r="32923" b="55094"/>
          <a:stretch>
            <a:fillRect/>
          </a:stretch>
        </p:blipFill>
        <p:spPr bwMode="auto">
          <a:xfrm>
            <a:off x="0" y="1196752"/>
            <a:ext cx="91440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re 8"/>
          <p:cNvSpPr>
            <a:spLocks noGrp="1"/>
          </p:cNvSpPr>
          <p:nvPr>
            <p:ph type="title"/>
          </p:nvPr>
        </p:nvSpPr>
        <p:spPr>
          <a:xfrm>
            <a:off x="2123728" y="116632"/>
            <a:ext cx="7020272" cy="562074"/>
          </a:xfrm>
        </p:spPr>
        <p:txBody>
          <a:bodyPr>
            <a:normAutofit/>
          </a:bodyPr>
          <a:lstStyle/>
          <a:p>
            <a:r>
              <a:rPr lang="fr-FR" dirty="0" smtClean="0"/>
              <a:t>Récupération des données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0" y="764704"/>
            <a:ext cx="8748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/>
              <a:t>Exemple d’un fichier journalier exporté par le module Igor :  </a:t>
            </a:r>
            <a:r>
              <a:rPr lang="fr-FR" b="1" u="sng" dirty="0" err="1" smtClean="0"/>
              <a:t>ACSM_Export_Panel</a:t>
            </a:r>
            <a:r>
              <a:rPr lang="fr-FR" b="1" u="sng" dirty="0" smtClean="0"/>
              <a:t> ()</a:t>
            </a:r>
            <a:endParaRPr lang="fr-FR" b="1" u="sng" dirty="0"/>
          </a:p>
        </p:txBody>
      </p:sp>
      <p:sp>
        <p:nvSpPr>
          <p:cNvPr id="8" name="ZoneTexte 7"/>
          <p:cNvSpPr txBox="1"/>
          <p:nvPr/>
        </p:nvSpPr>
        <p:spPr>
          <a:xfrm>
            <a:off x="107504" y="5157192"/>
            <a:ext cx="74888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smtClean="0"/>
              <a:t>Procédure POLAIR  «  Air </a:t>
            </a:r>
            <a:r>
              <a:rPr lang="fr-FR" u="sng" dirty="0" err="1" smtClean="0"/>
              <a:t>Rhone-Alpes</a:t>
            </a:r>
            <a:r>
              <a:rPr lang="fr-FR" u="sng" dirty="0" smtClean="0"/>
              <a:t> »</a:t>
            </a:r>
          </a:p>
          <a:p>
            <a:endParaRPr lang="fr-FR" u="sng" dirty="0" smtClean="0"/>
          </a:p>
          <a:p>
            <a:r>
              <a:rPr lang="fr-FR" dirty="0" smtClean="0"/>
              <a:t> - Les valeurs sont lues sur le PC local à l’aide d’un serveur FTP.</a:t>
            </a:r>
          </a:p>
          <a:p>
            <a:pPr>
              <a:buFontTx/>
              <a:buChar char="-"/>
            </a:pPr>
            <a:r>
              <a:rPr lang="fr-FR" dirty="0" smtClean="0"/>
              <a:t>  Les moyennes quart-horaires sont recalculées.</a:t>
            </a:r>
          </a:p>
          <a:p>
            <a:pPr>
              <a:buFontTx/>
              <a:buChar char="-"/>
            </a:pPr>
            <a:r>
              <a:rPr lang="fr-FR" dirty="0" smtClean="0"/>
              <a:t>  Puis elles sont  intégrées sous POLAIR avec les codes constituants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2627784" y="4725144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Dans  C:\ACSM\ScanData\ExportData</a:t>
            </a:r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èle_powerpoint-LCSQ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Modèle_powerpoint-LCSQA</Template>
  <TotalTime>2579</TotalTime>
  <Words>884</Words>
  <Application>Microsoft Office PowerPoint</Application>
  <PresentationFormat>Affichage à l'écran (4:3)</PresentationFormat>
  <Paragraphs>341</Paragraphs>
  <Slides>17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Modèle_powerpoint-LCSQA</vt:lpstr>
      <vt:lpstr>Groupe Utilisateur ACSM du 03 décembre 2015</vt:lpstr>
      <vt:lpstr>Ordre du Jour</vt:lpstr>
      <vt:lpstr>Tests à réception </vt:lpstr>
      <vt:lpstr>Données des tests à réception</vt:lpstr>
      <vt:lpstr>Données des tests à réception</vt:lpstr>
      <vt:lpstr>Test ACSM ATMO PC : anomalie détectée</vt:lpstr>
      <vt:lpstr>Disparition de l’anomalie après installation sur site</vt:lpstr>
      <vt:lpstr>Mise en Œuvre routine</vt:lpstr>
      <vt:lpstr>Récupération des données</vt:lpstr>
      <vt:lpstr>Codes constituants</vt:lpstr>
      <vt:lpstr>PARAMETRES TECHNIQUES</vt:lpstr>
      <vt:lpstr>Codes Méthodes </vt:lpstr>
      <vt:lpstr>Codes Méthodes </vt:lpstr>
      <vt:lpstr>Code Constituant LYON</vt:lpstr>
      <vt:lpstr>Validation des données primaires </vt:lpstr>
      <vt:lpstr>Verification IE, RIE</vt:lpstr>
      <vt:lpstr>Validation données</vt:lpstr>
    </vt:vector>
  </TitlesOfParts>
  <Company>INERIS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 présentation</dc:title>
  <dc:creator>Amodeo</dc:creator>
  <cp:lastModifiedBy>Amodeo</cp:lastModifiedBy>
  <cp:revision>353</cp:revision>
  <dcterms:created xsi:type="dcterms:W3CDTF">2015-09-23T11:44:20Z</dcterms:created>
  <dcterms:modified xsi:type="dcterms:W3CDTF">2015-12-14T14:45:21Z</dcterms:modified>
</cp:coreProperties>
</file>