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44FC14-AE8A-43A0-8F2C-37887F95ACC2}" type="datetimeFigureOut">
              <a:rPr lang="fr-FR" smtClean="0"/>
              <a:t>14/12/2015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0F194-0E67-43B8-9402-DB9522191E8E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fr-FR" alt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7ACD64-FCD5-45D1-AC72-D187827CBC46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14/12/2015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592888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fr-FR" dirty="0" smtClean="0">
                <a:latin typeface="Arial Narrow" pitchFamily="34" charset="0"/>
              </a:rPr>
              <a:t>CPS du 22/09/15</a:t>
            </a:r>
            <a:endParaRPr lang="fr-FR" dirty="0">
              <a:latin typeface="Arial Narrow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975475" y="6592888"/>
            <a:ext cx="2133600" cy="365125"/>
          </a:xfrm>
        </p:spPr>
        <p:txBody>
          <a:bodyPr/>
          <a:lstStyle/>
          <a:p>
            <a:pPr algn="l">
              <a:defRPr/>
            </a:pPr>
            <a:fld id="{78F51C01-931E-4DCD-AA3E-32942DDA70C0}" type="slidenum">
              <a:rPr lang="fr-FR" smtClean="0">
                <a:latin typeface="Arial Narrow" pitchFamily="34" charset="0"/>
              </a:rPr>
              <a:pPr algn="l">
                <a:defRPr/>
              </a:pPr>
              <a:t>1</a:t>
            </a:fld>
            <a:endParaRPr lang="fr-FR" dirty="0">
              <a:latin typeface="Arial Narrow" pitchFamily="34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0" y="1700832"/>
            <a:ext cx="9144000" cy="1440832"/>
            <a:chOff x="0" y="1061"/>
            <a:chExt cx="5760" cy="733"/>
          </a:xfrm>
        </p:grpSpPr>
        <p:sp>
          <p:nvSpPr>
            <p:cNvPr id="11277" name="Rectangle 7"/>
            <p:cNvSpPr>
              <a:spLocks noChangeArrowheads="1"/>
            </p:cNvSpPr>
            <p:nvPr/>
          </p:nvSpPr>
          <p:spPr bwMode="auto">
            <a:xfrm>
              <a:off x="0" y="1061"/>
              <a:ext cx="2562" cy="733"/>
            </a:xfrm>
            <a:prstGeom prst="rect">
              <a:avLst/>
            </a:prstGeom>
            <a:noFill/>
            <a:ln w="12700">
              <a:solidFill>
                <a:srgbClr val="66CC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r>
                <a:rPr lang="fr-FR" altLang="fr-FR" sz="1600" b="1" u="sng" dirty="0">
                  <a:latin typeface="Arial Narrow" pitchFamily="34" charset="0"/>
                </a:rPr>
                <a:t>Contexte</a:t>
              </a:r>
              <a:r>
                <a:rPr lang="fr-FR" altLang="fr-FR" sz="1600" i="1" u="sng" dirty="0">
                  <a:latin typeface="Arial Narrow" pitchFamily="34" charset="0"/>
                </a:rPr>
                <a:t>:</a:t>
              </a:r>
              <a:endParaRPr lang="fr-FR" altLang="fr-FR" sz="1600" i="1" dirty="0">
                <a:latin typeface="Arial Narrow" pitchFamily="34" charset="0"/>
              </a:endParaRPr>
            </a:p>
            <a:p>
              <a:pPr>
                <a:spcBef>
                  <a:spcPct val="10000"/>
                </a:spcBef>
                <a:buFontTx/>
                <a:buChar char="•"/>
              </a:pPr>
              <a:r>
                <a:rPr lang="fr-FR" sz="1600" dirty="0" smtClean="0">
                  <a:latin typeface="Arial Narrow" pitchFamily="34" charset="0"/>
                </a:rPr>
                <a:t> Amélioration des connaissances</a:t>
              </a:r>
              <a:endParaRPr lang="fr-FR" sz="1600" baseline="-25000" dirty="0" smtClean="0">
                <a:latin typeface="Arial Narrow" pitchFamily="34" charset="0"/>
              </a:endParaRPr>
            </a:p>
            <a:p>
              <a:pPr>
                <a:spcBef>
                  <a:spcPct val="10000"/>
                </a:spcBef>
                <a:buFontTx/>
                <a:buChar char="•"/>
              </a:pPr>
              <a:r>
                <a:rPr lang="fr-FR" sz="1600" dirty="0" smtClean="0">
                  <a:latin typeface="Arial Narrow" pitchFamily="34" charset="0"/>
                </a:rPr>
                <a:t> Elaboration et évaluation de plans d’actions</a:t>
              </a:r>
            </a:p>
            <a:p>
              <a:pPr>
                <a:spcBef>
                  <a:spcPct val="10000"/>
                </a:spcBef>
                <a:buFontTx/>
                <a:buChar char="•"/>
              </a:pPr>
              <a:r>
                <a:rPr lang="fr-FR" sz="1600" dirty="0" smtClean="0">
                  <a:latin typeface="Arial Narrow" pitchFamily="34" charset="0"/>
                </a:rPr>
                <a:t> Mesures d’urgences et alertes</a:t>
              </a:r>
            </a:p>
            <a:p>
              <a:pPr>
                <a:spcBef>
                  <a:spcPct val="10000"/>
                </a:spcBef>
                <a:buFontTx/>
                <a:buChar char="•"/>
              </a:pPr>
              <a:r>
                <a:rPr lang="fr-FR" sz="1600" dirty="0" smtClean="0">
                  <a:latin typeface="Arial Narrow" pitchFamily="34" charset="0"/>
                </a:rPr>
                <a:t> Contentieux européen</a:t>
              </a:r>
              <a:endParaRPr lang="fr-FR" altLang="fr-FR" sz="1600" dirty="0">
                <a:latin typeface="Arial Narrow" pitchFamily="34" charset="0"/>
              </a:endParaRPr>
            </a:p>
            <a:p>
              <a:r>
                <a:rPr lang="fr-FR" altLang="fr-FR" sz="1600" b="1" dirty="0">
                  <a:latin typeface="Arial Narrow" pitchFamily="34" charset="0"/>
                </a:rPr>
                <a:t> </a:t>
              </a:r>
            </a:p>
          </p:txBody>
        </p:sp>
        <p:sp>
          <p:nvSpPr>
            <p:cNvPr id="11278" name="Rectangle 8"/>
            <p:cNvSpPr>
              <a:spLocks noChangeArrowheads="1"/>
            </p:cNvSpPr>
            <p:nvPr/>
          </p:nvSpPr>
          <p:spPr bwMode="auto">
            <a:xfrm>
              <a:off x="2562" y="1061"/>
              <a:ext cx="3198" cy="733"/>
            </a:xfrm>
            <a:prstGeom prst="rect">
              <a:avLst/>
            </a:prstGeom>
            <a:noFill/>
            <a:ln w="12700">
              <a:solidFill>
                <a:srgbClr val="66CC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r>
                <a:rPr lang="fr-FR" altLang="fr-FR" sz="1600" b="1" u="sng" dirty="0">
                  <a:latin typeface="Arial Narrow" pitchFamily="34" charset="0"/>
                </a:rPr>
                <a:t>Objectifs des travaux :</a:t>
              </a:r>
              <a:endParaRPr lang="fr-FR" altLang="fr-FR" sz="1600" dirty="0">
                <a:latin typeface="Arial Narrow" pitchFamily="34" charset="0"/>
              </a:endParaRPr>
            </a:p>
            <a:p>
              <a:pPr>
                <a:spcBef>
                  <a:spcPct val="10000"/>
                </a:spcBef>
                <a:buFont typeface="Arial" charset="0"/>
                <a:buChar char="•"/>
              </a:pPr>
              <a:r>
                <a:rPr lang="fr-FR" altLang="fr-FR" sz="1600" dirty="0">
                  <a:latin typeface="Arial Narrow" pitchFamily="34" charset="0"/>
                </a:rPr>
                <a:t>  </a:t>
              </a:r>
              <a:r>
                <a:rPr lang="fr-FR" altLang="fr-FR" sz="1600" dirty="0" smtClean="0">
                  <a:latin typeface="Arial Narrow" pitchFamily="34" charset="0"/>
                </a:rPr>
                <a:t>Développer les protocoles d’assurance qualité pour l’utilisation </a:t>
              </a:r>
            </a:p>
            <a:p>
              <a:pPr>
                <a:spcBef>
                  <a:spcPct val="10000"/>
                </a:spcBef>
              </a:pPr>
              <a:r>
                <a:rPr lang="fr-FR" altLang="fr-FR" sz="1600" dirty="0" smtClean="0">
                  <a:latin typeface="Arial Narrow" pitchFamily="34" charset="0"/>
                </a:rPr>
                <a:t>des nouveaux analyseurs de la composition chimique des PM.</a:t>
              </a:r>
              <a:endParaRPr lang="fr-FR" altLang="fr-FR" sz="1600" dirty="0">
                <a:latin typeface="Arial Narrow" pitchFamily="34" charset="0"/>
              </a:endParaRPr>
            </a:p>
            <a:p>
              <a:pPr>
                <a:spcBef>
                  <a:spcPct val="10000"/>
                </a:spcBef>
                <a:buFontTx/>
                <a:buChar char="•"/>
              </a:pPr>
              <a:r>
                <a:rPr lang="fr-FR" altLang="fr-FR" sz="1600" dirty="0">
                  <a:latin typeface="Arial Narrow" pitchFamily="34" charset="0"/>
                </a:rPr>
                <a:t>  </a:t>
              </a:r>
              <a:r>
                <a:rPr lang="fr-FR" altLang="fr-FR" sz="1600" dirty="0" smtClean="0">
                  <a:latin typeface="Arial Narrow" pitchFamily="34" charset="0"/>
                </a:rPr>
                <a:t>Accompagner </a:t>
              </a:r>
              <a:r>
                <a:rPr lang="fr-FR" altLang="fr-FR" sz="1600" dirty="0">
                  <a:latin typeface="Arial Narrow" pitchFamily="34" charset="0"/>
                </a:rPr>
                <a:t>l</a:t>
              </a:r>
              <a:r>
                <a:rPr lang="fr-FR" altLang="fr-FR" sz="1600" dirty="0" smtClean="0">
                  <a:latin typeface="Arial Narrow" pitchFamily="34" charset="0"/>
                </a:rPr>
                <a:t>es AASQA dans la mise en œuvre de ces </a:t>
              </a:r>
            </a:p>
            <a:p>
              <a:pPr>
                <a:spcBef>
                  <a:spcPct val="10000"/>
                </a:spcBef>
              </a:pPr>
              <a:r>
                <a:rPr lang="fr-FR" altLang="fr-FR" sz="1600" dirty="0" smtClean="0">
                  <a:latin typeface="Arial Narrow" pitchFamily="34" charset="0"/>
                </a:rPr>
                <a:t>Protocoles et l’utilisation des instruments.</a:t>
              </a:r>
              <a:endParaRPr lang="fr-FR" altLang="fr-FR" sz="1600" dirty="0">
                <a:latin typeface="Arial Narrow" pitchFamily="34" charset="0"/>
              </a:endParaRPr>
            </a:p>
          </p:txBody>
        </p:sp>
      </p:grpSp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0" y="3177287"/>
            <a:ext cx="9144000" cy="2951633"/>
          </a:xfrm>
          <a:prstGeom prst="rect">
            <a:avLst/>
          </a:prstGeom>
          <a:noFill/>
          <a:ln w="12700">
            <a:solidFill>
              <a:srgbClr val="66CCFF"/>
            </a:solidFill>
            <a:miter lim="800000"/>
            <a:headEnd/>
            <a:tailEnd/>
          </a:ln>
          <a:extLst/>
        </p:spPr>
        <p:txBody>
          <a:bodyPr wrap="none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b="1" u="sng" dirty="0" smtClean="0">
                <a:latin typeface="Arial Narrow" pitchFamily="34" charset="0"/>
              </a:rPr>
              <a:t>Détail des travaux proposés </a:t>
            </a:r>
            <a:r>
              <a:rPr lang="fr-FR" altLang="fr-FR" sz="1600" u="sng" dirty="0" smtClean="0">
                <a:latin typeface="Arial Narrow" pitchFamily="34" charset="0"/>
              </a:rPr>
              <a:t>: </a:t>
            </a: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fr-FR" altLang="fr-FR" sz="1600" u="sng" dirty="0" smtClean="0">
                <a:latin typeface="Arial Narrow" pitchFamily="34" charset="0"/>
                <a:sym typeface="Wingdings"/>
              </a:rPr>
              <a:t>AE33</a:t>
            </a:r>
            <a:endParaRPr lang="fr-FR" altLang="fr-FR" sz="1600" dirty="0" smtClean="0">
              <a:latin typeface="Arial Narrow" pitchFamily="34" charset="0"/>
              <a:sym typeface="Wingdings"/>
            </a:endParaRP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fr-FR" altLang="fr-FR" sz="1600" dirty="0" smtClean="0">
                <a:latin typeface="Arial Narrow" pitchFamily="34" charset="0"/>
                <a:cs typeface="Tahoma" pitchFamily="34" charset="0"/>
                <a:sym typeface="Wingdings"/>
              </a:rPr>
              <a:t> </a:t>
            </a: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Etalonnage: gestion des cales optiques et mise en place de leur certification.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 Finalisation du guide méthodologique et animation des travaux du groupe d’utilisateurs (CS « Mesures Auto. »).</a:t>
            </a:r>
          </a:p>
          <a:p>
            <a:pPr algn="just" eaLnBrk="1" hangingPunct="1">
              <a:spcBef>
                <a:spcPct val="0"/>
              </a:spcBef>
              <a:buNone/>
              <a:defRPr/>
            </a:pPr>
            <a:endParaRPr lang="fr-FR" altLang="fr-FR" sz="800" dirty="0" smtClean="0">
              <a:latin typeface="Arial Narrow" pitchFamily="34" charset="0"/>
              <a:cs typeface="Tahoma" pitchFamily="34" charset="0"/>
            </a:endParaRP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fr-FR" altLang="fr-FR" sz="1600" u="sng" dirty="0" smtClean="0">
                <a:latin typeface="Arial Narrow" pitchFamily="34" charset="0"/>
                <a:cs typeface="Tahoma" pitchFamily="34" charset="0"/>
              </a:rPr>
              <a:t>ACSM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 Accompagnement des AASQA pour la mise en œuvre des ACSM en station (rédaction d’un mode opératoire / guide de </a:t>
            </a:r>
          </a:p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bonnes pratiques, animation du groupe d’utilisateurs, schéma de validation des données, </a:t>
            </a:r>
            <a:r>
              <a:rPr lang="fr-FR" altLang="fr-FR" sz="1600" dirty="0" err="1" smtClean="0">
                <a:latin typeface="Arial Narrow" pitchFamily="34" charset="0"/>
                <a:cs typeface="Tahoma" pitchFamily="34" charset="0"/>
              </a:rPr>
              <a:t>etc</a:t>
            </a: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 …).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 Réalisation d’étalonnages sur site.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 Optimisation du dispositif de calibration (en lien avec </a:t>
            </a:r>
            <a:r>
              <a:rPr lang="fr-FR" altLang="fr-FR" sz="1600" dirty="0" err="1" smtClean="0">
                <a:latin typeface="Arial Narrow" pitchFamily="34" charset="0"/>
                <a:cs typeface="Tahoma" pitchFamily="34" charset="0"/>
              </a:rPr>
              <a:t>prog</a:t>
            </a: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. ACTRIS et développement de l’ACMCC).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 Vérification externe du bon fonctionnement des instruments (campagnes de mesures sur filtres).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fr-FR" altLang="fr-FR" sz="1600" dirty="0" smtClean="0">
                <a:latin typeface="Arial Narrow" pitchFamily="34" charset="0"/>
                <a:cs typeface="Tahoma" pitchFamily="34" charset="0"/>
              </a:rPr>
              <a:t> Tests à réception des nouveaux analyseurs (le cas échéant).</a:t>
            </a:r>
          </a:p>
          <a:p>
            <a:pPr algn="just" eaLnBrk="1" hangingPunct="1">
              <a:spcBef>
                <a:spcPct val="0"/>
              </a:spcBef>
              <a:buFont typeface="Arial" charset="0"/>
              <a:buNone/>
              <a:defRPr/>
            </a:pPr>
            <a:endParaRPr lang="fr-FR" altLang="fr-FR" sz="1600" dirty="0">
              <a:solidFill>
                <a:srgbClr val="FF0000"/>
              </a:solidFill>
              <a:latin typeface="Arial Narrow" pitchFamily="34" charset="0"/>
              <a:cs typeface="Tahoma" pitchFamily="34" charset="0"/>
            </a:endParaRP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0" y="641350"/>
            <a:ext cx="9144000" cy="576263"/>
            <a:chOff x="0" y="480"/>
            <a:chExt cx="5760" cy="336"/>
          </a:xfrm>
        </p:grpSpPr>
        <p:sp>
          <p:nvSpPr>
            <p:cNvPr id="11275" name="Rectangle 14"/>
            <p:cNvSpPr>
              <a:spLocks noChangeArrowheads="1"/>
            </p:cNvSpPr>
            <p:nvPr/>
          </p:nvSpPr>
          <p:spPr bwMode="auto">
            <a:xfrm>
              <a:off x="0" y="480"/>
              <a:ext cx="1680" cy="336"/>
            </a:xfrm>
            <a:prstGeom prst="rect">
              <a:avLst/>
            </a:prstGeom>
            <a:noFill/>
            <a:ln w="12700">
              <a:solidFill>
                <a:srgbClr val="66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fr-FR" altLang="fr-FR" sz="1600" b="1" dirty="0">
                  <a:latin typeface="Arial Narrow" pitchFamily="34" charset="0"/>
                </a:rPr>
                <a:t>Responsable(s) étude :</a:t>
              </a:r>
            </a:p>
            <a:p>
              <a:r>
                <a:rPr lang="fr-FR" altLang="fr-FR" sz="2000" i="1" dirty="0" smtClean="0">
                  <a:latin typeface="Arial Narrow" pitchFamily="34" charset="0"/>
                </a:rPr>
                <a:t>INERIS-LNE</a:t>
              </a:r>
            </a:p>
          </p:txBody>
        </p:sp>
        <p:sp>
          <p:nvSpPr>
            <p:cNvPr id="11276" name="Rectangle 15"/>
            <p:cNvSpPr>
              <a:spLocks noChangeArrowheads="1"/>
            </p:cNvSpPr>
            <p:nvPr/>
          </p:nvSpPr>
          <p:spPr bwMode="auto">
            <a:xfrm>
              <a:off x="1680" y="480"/>
              <a:ext cx="4080" cy="336"/>
            </a:xfrm>
            <a:prstGeom prst="rect">
              <a:avLst/>
            </a:prstGeom>
            <a:noFill/>
            <a:ln w="12700">
              <a:solidFill>
                <a:srgbClr val="66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fr-FR" altLang="fr-FR" sz="1900" b="1" dirty="0">
                  <a:latin typeface="Arial Narrow" pitchFamily="34" charset="0"/>
                </a:rPr>
                <a:t>Etude </a:t>
              </a:r>
              <a:r>
                <a:rPr lang="fr-FR" altLang="fr-FR" sz="1900" b="1" dirty="0" smtClean="0">
                  <a:latin typeface="Arial Narrow" pitchFamily="34" charset="0"/>
                </a:rPr>
                <a:t>n°1.7 : Suivi des analyseurs de la composition des PM </a:t>
              </a:r>
              <a:endParaRPr lang="fr-FR" altLang="fr-FR" sz="1900" i="1" baseline="-25000" dirty="0">
                <a:latin typeface="Arial Narrow" pitchFamily="34" charset="0"/>
              </a:endParaRPr>
            </a:p>
          </p:txBody>
        </p:sp>
      </p:grpSp>
      <p:sp>
        <p:nvSpPr>
          <p:cNvPr id="11272" name="Titre 1"/>
          <p:cNvSpPr>
            <a:spLocks noGrp="1"/>
          </p:cNvSpPr>
          <p:nvPr>
            <p:ph type="title"/>
          </p:nvPr>
        </p:nvSpPr>
        <p:spPr>
          <a:xfrm>
            <a:off x="2041525" y="130175"/>
            <a:ext cx="6491288" cy="561975"/>
          </a:xfrm>
        </p:spPr>
        <p:txBody>
          <a:bodyPr/>
          <a:lstStyle/>
          <a:p>
            <a:pPr eaLnBrk="1" hangingPunct="1"/>
            <a:r>
              <a:rPr lang="fr-FR" altLang="fr-FR" sz="2600" b="1" smtClean="0">
                <a:latin typeface="Arial Narrow" pitchFamily="34" charset="0"/>
              </a:rPr>
              <a:t>Travaux 2016 : </a:t>
            </a:r>
            <a:r>
              <a:rPr lang="fr-FR" altLang="fr-FR" sz="2600" i="1" smtClean="0">
                <a:latin typeface="Arial Narrow" pitchFamily="34" charset="0"/>
                <a:cs typeface="Times New Roman" charset="0"/>
              </a:rPr>
              <a:t>Métrologie - Assurance qualité</a:t>
            </a:r>
            <a:r>
              <a:rPr lang="fr-FR" altLang="fr-FR" sz="2600" i="1" smtClean="0">
                <a:latin typeface="Arial Narrow" pitchFamily="34" charset="0"/>
              </a:rPr>
              <a:t> </a:t>
            </a:r>
            <a:endParaRPr lang="fr-FR" altLang="fr-FR" sz="2600" smtClean="0">
              <a:latin typeface="Arial Narrow" pitchFamily="34" charset="0"/>
            </a:endParaRPr>
          </a:p>
        </p:txBody>
      </p:sp>
      <p:graphicFrame>
        <p:nvGraphicFramePr>
          <p:cNvPr id="11266" name="Object 16"/>
          <p:cNvGraphicFramePr>
            <a:graphicFrameLocks noChangeAspect="1"/>
          </p:cNvGraphicFramePr>
          <p:nvPr/>
        </p:nvGraphicFramePr>
        <p:xfrm>
          <a:off x="8532813" y="15875"/>
          <a:ext cx="614362" cy="790575"/>
        </p:xfrm>
        <a:graphic>
          <a:graphicData uri="http://schemas.openxmlformats.org/presentationml/2006/ole">
            <p:oleObj spid="_x0000_s1026" name="Photo Editor Photo" r:id="rId4" imgW="866896" imgH="1114581" progId="">
              <p:embed/>
            </p:oleObj>
          </a:graphicData>
        </a:graphic>
      </p:graphicFrame>
      <p:sp>
        <p:nvSpPr>
          <p:cNvPr id="11273" name="Rectangle 12"/>
          <p:cNvSpPr>
            <a:spLocks noChangeArrowheads="1"/>
          </p:cNvSpPr>
          <p:nvPr/>
        </p:nvSpPr>
        <p:spPr bwMode="auto">
          <a:xfrm>
            <a:off x="0" y="1268760"/>
            <a:ext cx="9144000" cy="395453"/>
          </a:xfrm>
          <a:prstGeom prst="rect">
            <a:avLst/>
          </a:prstGeom>
          <a:noFill/>
          <a:ln w="12700">
            <a:solidFill>
              <a:srgbClr val="66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fr-FR" altLang="fr-FR" sz="1600" b="1" dirty="0" smtClean="0">
                <a:latin typeface="Arial Narrow" pitchFamily="34" charset="0"/>
              </a:rPr>
              <a:t>Axe A.4 PNSQA : Adapter la démarche qualité aux nouveaux besoins du dispositif de surveillance</a:t>
            </a:r>
            <a:endParaRPr lang="fr-FR" altLang="fr-FR" sz="1600" b="1" i="1" dirty="0">
              <a:latin typeface="Arial Narrow" pitchFamily="34" charset="0"/>
            </a:endParaRPr>
          </a:p>
        </p:txBody>
      </p:sp>
      <p:sp>
        <p:nvSpPr>
          <p:cNvPr id="11274" name="Rectangle 2"/>
          <p:cNvSpPr>
            <a:spLocks noChangeArrowheads="1"/>
          </p:cNvSpPr>
          <p:nvPr/>
        </p:nvSpPr>
        <p:spPr bwMode="auto">
          <a:xfrm>
            <a:off x="1" y="6165304"/>
            <a:ext cx="6444208" cy="504255"/>
          </a:xfrm>
          <a:prstGeom prst="rect">
            <a:avLst/>
          </a:prstGeom>
          <a:noFill/>
          <a:ln w="12700">
            <a:solidFill>
              <a:srgbClr val="66CCFF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altLang="fr-FR" sz="2000" b="1" dirty="0">
                <a:latin typeface="Arial Narrow" pitchFamily="34" charset="0"/>
              </a:rPr>
              <a:t>Collaboration AASQA :</a:t>
            </a:r>
            <a:r>
              <a:rPr lang="fr-FR" altLang="fr-FR" sz="2000" i="1" dirty="0">
                <a:latin typeface="Arial Narrow" pitchFamily="34" charset="0"/>
              </a:rPr>
              <a:t>  </a:t>
            </a:r>
            <a:r>
              <a:rPr lang="fr-FR" altLang="fr-FR" dirty="0" smtClean="0">
                <a:latin typeface="Arial Narrow" pitchFamily="34" charset="0"/>
              </a:rPr>
              <a:t>AASQA mettant en œuvre AE33 et/ou ACSM</a:t>
            </a:r>
            <a:endParaRPr lang="fr-FR" altLang="fr-FR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Microsoft Office PowerPoint</Application>
  <PresentationFormat>Affichage à l'écran (4:3)</PresentationFormat>
  <Paragraphs>32</Paragraphs>
  <Slides>1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3" baseType="lpstr">
      <vt:lpstr>Thème Office</vt:lpstr>
      <vt:lpstr>Photo Editor Photo</vt:lpstr>
      <vt:lpstr>Travaux 2016 : Métrologie - Assurance qualité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Travaux 2016 : Métrologie - Assurance qualité </dc:title>
  <dc:creator>AMODEO Tanguy</dc:creator>
  <cp:lastModifiedBy>Amodeo</cp:lastModifiedBy>
  <cp:revision>1</cp:revision>
  <dcterms:created xsi:type="dcterms:W3CDTF">2015-12-14T14:45:02Z</dcterms:created>
  <dcterms:modified xsi:type="dcterms:W3CDTF">2015-12-14T14:45:17Z</dcterms:modified>
</cp:coreProperties>
</file>