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17"/>
  </p:notesMasterIdLst>
  <p:sldIdLst>
    <p:sldId id="256" r:id="rId2"/>
    <p:sldId id="26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9" r:id="rId11"/>
    <p:sldId id="265" r:id="rId12"/>
    <p:sldId id="270" r:id="rId13"/>
    <p:sldId id="266" r:id="rId14"/>
    <p:sldId id="267" r:id="rId15"/>
    <p:sldId id="258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A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 autoAdjust="0"/>
    <p:restoredTop sz="94641" autoAdjust="0"/>
  </p:normalViewPr>
  <p:slideViewPr>
    <p:cSldViewPr showGuides="1"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A9A3C-063A-4809-98BF-D4B891DA9F5C}" type="datetimeFigureOut">
              <a:rPr lang="fr-FR" smtClean="0"/>
              <a:pPr/>
              <a:t>28/10/2016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ECEF8-259A-47FC-B9DE-E968AFFAC1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ECEF8-259A-47FC-B9DE-E968AFFAC133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>
            <a:lvl1pPr>
              <a:defRPr sz="3200" cap="small" baseline="0">
                <a:solidFill>
                  <a:srgbClr val="0C5AAA"/>
                </a:solidFill>
                <a:latin typeface="Trebuchet MS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95936" y="2924944"/>
            <a:ext cx="4680520" cy="295232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C5AAA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>
            <a:lvl1pPr>
              <a:defRPr sz="2800"/>
            </a:lvl1pPr>
            <a:lvl3pPr>
              <a:buFont typeface="Wingdings" pitchFamily="2" charset="2"/>
              <a:buChar char="Ø"/>
              <a:defRPr/>
            </a:lvl3pPr>
            <a:lvl4pPr>
              <a:buFont typeface="Wingdings" pitchFamily="2" charset="2"/>
              <a:buChar char="ü"/>
              <a:defRPr/>
            </a:lvl4pPr>
            <a:lvl5pPr>
              <a:buFont typeface="Wingdings" pitchFamily="2" charset="2"/>
              <a:buChar char="Ø"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fr-FR" smtClean="0"/>
              <a:t>Titre présentation - 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7DFD-0B83-4C52-B877-5A570CDDFCCD}" type="datetime1">
              <a:rPr lang="fr-FR" smtClean="0"/>
              <a:pPr/>
              <a:t>28/10/2016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800">
                <a:solidFill>
                  <a:srgbClr val="0C5AAA"/>
                </a:solidFill>
              </a:defRPr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>
              <a:buFont typeface="Wingdings" pitchFamily="2" charset="2"/>
              <a:buChar char="Ø"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Font typeface="Wingdings" pitchFamily="2" charset="2"/>
              <a:buChar char="Ø"/>
              <a:defRPr sz="2000"/>
            </a:lvl3pPr>
            <a:lvl4pPr marL="1714500" indent="-342900">
              <a:buFont typeface="Wingdings" pitchFamily="2" charset="2"/>
              <a:buChar char="ü"/>
              <a:defRPr sz="1800"/>
            </a:lvl4pPr>
            <a:lvl5pPr>
              <a:buFont typeface="Wingdings" pitchFamily="2" charset="2"/>
              <a:buChar char="Ø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buFont typeface="Wingdings" pitchFamily="2" charset="2"/>
              <a:buChar char="ü"/>
              <a:defRPr sz="1800"/>
            </a:lvl4pPr>
            <a:lvl5pPr>
              <a:buFont typeface="Wingdings" pitchFamily="2" charset="2"/>
              <a:buChar char="Ø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D0FA-80B0-4037-9293-9F31A6298232}" type="datetime1">
              <a:rPr lang="fr-FR" smtClean="0"/>
              <a:pPr/>
              <a:t>28/10/2016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1703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C5A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buFont typeface="Wingdings" pitchFamily="2" charset="2"/>
              <a:buChar char="Ø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Ø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1703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C5A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defRPr sz="2400"/>
            </a:lvl1pPr>
            <a:lvl2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Font typeface="Wingdings" pitchFamily="2" charset="2"/>
              <a:buChar char="Ø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153-270B-4750-BF42-5C420D36DF5B}" type="datetime1">
              <a:rPr lang="fr-FR" smtClean="0"/>
              <a:pPr/>
              <a:t>28/10/2016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720080"/>
          </a:xfrm>
        </p:spPr>
        <p:txBody>
          <a:bodyPr anchor="b"/>
          <a:lstStyle>
            <a:lvl1pPr algn="l">
              <a:defRPr sz="2000" b="1">
                <a:solidFill>
                  <a:srgbClr val="0C5AAA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buFont typeface="Wingdings" pitchFamily="2" charset="2"/>
              <a:buChar char="Ø"/>
              <a:defRPr sz="2400"/>
            </a:lvl3pPr>
            <a:lvl4pPr>
              <a:buFont typeface="Wingdings" pitchFamily="2" charset="2"/>
              <a:buChar char="ü"/>
              <a:defRPr sz="2000"/>
            </a:lvl4pPr>
            <a:lvl5pPr>
              <a:buFont typeface="Wingdings" pitchFamily="2" charset="2"/>
              <a:buChar char="ü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C05E-B0A5-4744-8877-E5A180CA4706}" type="datetime1">
              <a:rPr lang="fr-FR" smtClean="0"/>
              <a:pPr/>
              <a:t>28/10/2016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7DFD-0B83-4C52-B877-5A570CDDFCCD}" type="datetime1">
              <a:rPr lang="fr-FR" smtClean="0"/>
              <a:pPr/>
              <a:t>28/10/2016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800">
                <a:solidFill>
                  <a:srgbClr val="0C5AAA"/>
                </a:solidFill>
              </a:defRPr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>
              <a:buFont typeface="Wingdings" pitchFamily="2" charset="2"/>
              <a:buChar char="Ø"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Font typeface="Wingdings" pitchFamily="2" charset="2"/>
              <a:buChar char="Ø"/>
              <a:defRPr sz="2000"/>
            </a:lvl3pPr>
            <a:lvl4pPr marL="1714500" indent="-342900">
              <a:buFont typeface="Wingdings" pitchFamily="2" charset="2"/>
              <a:buChar char="ü"/>
              <a:defRPr sz="1800"/>
            </a:lvl4pPr>
            <a:lvl5pPr>
              <a:buFont typeface="Wingdings" pitchFamily="2" charset="2"/>
              <a:buChar char="Ø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buFont typeface="Wingdings" pitchFamily="2" charset="2"/>
              <a:buChar char="ü"/>
              <a:defRPr sz="1800"/>
            </a:lvl4pPr>
            <a:lvl5pPr>
              <a:buFont typeface="Wingdings" pitchFamily="2" charset="2"/>
              <a:buChar char="Ø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D0FA-80B0-4037-9293-9F31A6298232}" type="datetime1">
              <a:rPr lang="fr-FR" smtClean="0"/>
              <a:pPr/>
              <a:t>28/10/2016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1703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C5A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buFont typeface="Wingdings" pitchFamily="2" charset="2"/>
              <a:buChar char="Ø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Ø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1703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C5A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defRPr sz="2400"/>
            </a:lvl1pPr>
            <a:lvl2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Font typeface="Wingdings" pitchFamily="2" charset="2"/>
              <a:buChar char="Ø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153-270B-4750-BF42-5C420D36DF5B}" type="datetime1">
              <a:rPr lang="fr-FR" smtClean="0"/>
              <a:pPr/>
              <a:t>28/10/2016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47DFD-0B83-4C52-B877-5A570CDDFCCD}" type="datetime1">
              <a:rPr lang="fr-FR" smtClean="0"/>
              <a:pPr/>
              <a:t>28/10/2016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7" r:id="rId7"/>
    <p:sldLayoutId id="2147483652" r:id="rId8"/>
    <p:sldLayoutId id="2147483653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95936" y="4077072"/>
            <a:ext cx="4680520" cy="100811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Version projet </a:t>
            </a:r>
          </a:p>
          <a:p>
            <a:r>
              <a:rPr lang="fr-FR" dirty="0" smtClean="0"/>
              <a:t>CPS 03/11/2016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995936" y="2247007"/>
            <a:ext cx="4680520" cy="1398017"/>
          </a:xfrm>
        </p:spPr>
        <p:txBody>
          <a:bodyPr/>
          <a:lstStyle/>
          <a:p>
            <a:r>
              <a:rPr lang="fr-FR" dirty="0" smtClean="0"/>
              <a:t>Evolution de la comitologie du dispositif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2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rmAutofit/>
          </a:bodyPr>
          <a:lstStyle/>
          <a:p>
            <a:r>
              <a:rPr lang="fr-FR" dirty="0" smtClean="0"/>
              <a:t>Comitologie évolution (proposition 1)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1619672" y="908720"/>
            <a:ext cx="5616624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Extrait de la note :</a:t>
            </a:r>
            <a:endParaRPr lang="fr-FR" dirty="0" smtClean="0"/>
          </a:p>
          <a:p>
            <a:pPr algn="ctr"/>
            <a:r>
              <a:rPr lang="fr-FR" dirty="0" smtClean="0"/>
              <a:t> </a:t>
            </a:r>
            <a:r>
              <a:rPr lang="fr-FR" dirty="0" smtClean="0">
                <a:solidFill>
                  <a:schemeClr val="bg1"/>
                </a:solidFill>
              </a:rPr>
              <a:t>Instances et travaux 2016 </a:t>
            </a:r>
            <a:r>
              <a:rPr lang="fr-FR" dirty="0" smtClean="0">
                <a:solidFill>
                  <a:schemeClr val="bg1"/>
                </a:solidFill>
              </a:rPr>
              <a:t>de </a:t>
            </a:r>
            <a:r>
              <a:rPr lang="fr-FR" dirty="0" smtClean="0">
                <a:solidFill>
                  <a:schemeClr val="bg1"/>
                </a:solidFill>
              </a:rPr>
              <a:t>la </a:t>
            </a:r>
            <a:r>
              <a:rPr lang="fr-FR" dirty="0" smtClean="0">
                <a:solidFill>
                  <a:schemeClr val="bg1"/>
                </a:solidFill>
              </a:rPr>
              <a:t>Fédération </a:t>
            </a:r>
            <a:r>
              <a:rPr lang="fr-FR" dirty="0" smtClean="0">
                <a:solidFill>
                  <a:schemeClr val="bg1"/>
                </a:solidFill>
              </a:rPr>
              <a:t>ATMO </a:t>
            </a:r>
            <a:r>
              <a:rPr lang="fr-FR" dirty="0" smtClean="0">
                <a:solidFill>
                  <a:schemeClr val="bg1"/>
                </a:solidFill>
              </a:rPr>
              <a:t>France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Présentée en CPS du 13 septembre 2016</a:t>
            </a:r>
            <a:endParaRPr lang="fr-FR" b="1" dirty="0" smtClean="0"/>
          </a:p>
        </p:txBody>
      </p:sp>
      <p:pic>
        <p:nvPicPr>
          <p:cNvPr id="1026" name="Picture 2" descr="C:\Users\leoz\Documents\GroupWise\Féd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0" cy="3503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923928" y="908720"/>
            <a:ext cx="1368152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CPS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7504" y="2276872"/>
            <a:ext cx="2592288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Métrologie / assurance qualité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283968" y="2276872"/>
            <a:ext cx="1584176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Emissions, modélisation, traitement des données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596336" y="2276872"/>
            <a:ext cx="144016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SIQA/Communication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771800" y="2276872"/>
            <a:ext cx="1440160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Observatoires nationaux</a:t>
            </a:r>
          </a:p>
        </p:txBody>
      </p:sp>
      <p:sp>
        <p:nvSpPr>
          <p:cNvPr id="42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rmAutofit/>
          </a:bodyPr>
          <a:lstStyle/>
          <a:p>
            <a:r>
              <a:rPr lang="fr-FR" dirty="0" smtClean="0"/>
              <a:t>Comitologie évolution (proposition 1)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5940152" y="2276872"/>
            <a:ext cx="1584176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Anticipation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07504" y="2924944"/>
            <a:ext cx="2592288" cy="12772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Mission : </a:t>
            </a:r>
            <a:r>
              <a:rPr lang="fr-FR" sz="1100" dirty="0" smtClean="0"/>
              <a:t>Maintenir le niveau de qualité requis pour les données produites par le dispositif.  Amélioration continue.</a:t>
            </a:r>
          </a:p>
          <a:p>
            <a:r>
              <a:rPr lang="fr-FR" sz="1100" b="1" dirty="0" smtClean="0"/>
              <a:t>Animation : </a:t>
            </a:r>
            <a:r>
              <a:rPr lang="fr-FR" sz="1100" dirty="0" smtClean="0"/>
              <a:t>LCSQA</a:t>
            </a:r>
          </a:p>
          <a:p>
            <a:r>
              <a:rPr lang="fr-FR" sz="1100" b="1" dirty="0" smtClean="0"/>
              <a:t>Membres :  </a:t>
            </a:r>
            <a:r>
              <a:rPr lang="fr-FR" sz="1100" dirty="0" smtClean="0"/>
              <a:t>AASQA (études, RQ, technique), LCSQA</a:t>
            </a:r>
          </a:p>
          <a:p>
            <a:r>
              <a:rPr lang="fr-FR" sz="1100" b="1" dirty="0" smtClean="0"/>
              <a:t>N° réunions : </a:t>
            </a:r>
            <a:r>
              <a:rPr lang="fr-FR" sz="1100" dirty="0" smtClean="0"/>
              <a:t>aucune en format plénier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771800" y="3068960"/>
            <a:ext cx="1440160" cy="19543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Mission : </a:t>
            </a:r>
            <a:r>
              <a:rPr lang="fr-FR" sz="1100" dirty="0" smtClean="0"/>
              <a:t>Structurer les observatoires nationaux et identifier les synergies</a:t>
            </a:r>
          </a:p>
          <a:p>
            <a:r>
              <a:rPr lang="fr-FR" sz="1100" b="1" dirty="0" smtClean="0"/>
              <a:t>Animation : </a:t>
            </a:r>
            <a:r>
              <a:rPr lang="fr-FR" sz="1100" dirty="0" smtClean="0"/>
              <a:t>LCSQA</a:t>
            </a:r>
          </a:p>
          <a:p>
            <a:r>
              <a:rPr lang="fr-FR" sz="1100" b="1" dirty="0" smtClean="0"/>
              <a:t>Membres :  </a:t>
            </a:r>
            <a:r>
              <a:rPr lang="fr-FR" sz="1100" dirty="0" smtClean="0"/>
              <a:t>BQA, AASQA (directeurs ou représentants), LCSQA</a:t>
            </a:r>
          </a:p>
          <a:p>
            <a:r>
              <a:rPr lang="fr-FR" sz="1100" b="1" dirty="0" smtClean="0"/>
              <a:t>N° réunions : </a:t>
            </a:r>
            <a:r>
              <a:rPr lang="fr-FR" sz="1100" dirty="0" smtClean="0"/>
              <a:t>1/an</a:t>
            </a:r>
            <a:endParaRPr lang="fr-FR" dirty="0" smtClean="0"/>
          </a:p>
        </p:txBody>
      </p:sp>
      <p:sp>
        <p:nvSpPr>
          <p:cNvPr id="35" name="ZoneTexte 34"/>
          <p:cNvSpPr txBox="1"/>
          <p:nvPr/>
        </p:nvSpPr>
        <p:spPr>
          <a:xfrm>
            <a:off x="107504" y="4294257"/>
            <a:ext cx="2592288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PNSQA : </a:t>
            </a:r>
            <a:r>
              <a:rPr lang="fr-FR" sz="1100" dirty="0" smtClean="0"/>
              <a:t>action 6, 7</a:t>
            </a:r>
          </a:p>
          <a:p>
            <a:r>
              <a:rPr lang="fr-FR" sz="1100" b="1" dirty="0" smtClean="0"/>
              <a:t>Arrêté : </a:t>
            </a:r>
            <a:r>
              <a:rPr lang="fr-FR" sz="1100" dirty="0" smtClean="0"/>
              <a:t>articles </a:t>
            </a:r>
            <a:r>
              <a:rPr lang="fr-FR" sz="1100" dirty="0" smtClean="0">
                <a:solidFill>
                  <a:srgbClr val="FF0000"/>
                </a:solidFill>
              </a:rPr>
              <a:t>X, X</a:t>
            </a:r>
            <a:r>
              <a:rPr lang="fr-FR" sz="1100" b="1" dirty="0" smtClean="0"/>
              <a:t> </a:t>
            </a:r>
            <a:endParaRPr lang="fr-FR" dirty="0" smtClean="0"/>
          </a:p>
        </p:txBody>
      </p:sp>
      <p:sp>
        <p:nvSpPr>
          <p:cNvPr id="36" name="ZoneTexte 35"/>
          <p:cNvSpPr txBox="1"/>
          <p:nvPr/>
        </p:nvSpPr>
        <p:spPr>
          <a:xfrm>
            <a:off x="4283968" y="3068960"/>
            <a:ext cx="1584176" cy="12772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Mission : </a:t>
            </a:r>
            <a:r>
              <a:rPr lang="fr-FR" sz="1100" dirty="0" smtClean="0"/>
              <a:t>Elaborer des référentiels communs sur les trois sujets</a:t>
            </a:r>
          </a:p>
          <a:p>
            <a:r>
              <a:rPr lang="fr-FR" sz="1100" b="1" dirty="0" smtClean="0"/>
              <a:t>Animation : </a:t>
            </a:r>
            <a:r>
              <a:rPr lang="fr-FR" sz="1100" dirty="0" smtClean="0"/>
              <a:t>LCSQA</a:t>
            </a:r>
          </a:p>
          <a:p>
            <a:r>
              <a:rPr lang="fr-FR" sz="1100" b="1" dirty="0" smtClean="0"/>
              <a:t>Membres :  </a:t>
            </a:r>
            <a:r>
              <a:rPr lang="fr-FR" sz="1100" dirty="0" smtClean="0">
                <a:solidFill>
                  <a:srgbClr val="FF0000"/>
                </a:solidFill>
              </a:rPr>
              <a:t>BQA, AASQA (profil ?), LCSQA</a:t>
            </a:r>
          </a:p>
          <a:p>
            <a:r>
              <a:rPr lang="fr-FR" sz="1100" b="1" dirty="0" smtClean="0"/>
              <a:t>N° réunions : </a:t>
            </a:r>
            <a:r>
              <a:rPr lang="fr-FR" sz="1100" dirty="0" smtClean="0">
                <a:solidFill>
                  <a:srgbClr val="FF0000"/>
                </a:solidFill>
              </a:rPr>
              <a:t>1/an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771800" y="5085184"/>
            <a:ext cx="1440160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PNSQA : </a:t>
            </a:r>
            <a:r>
              <a:rPr lang="fr-FR" sz="1100" dirty="0" smtClean="0"/>
              <a:t>action </a:t>
            </a:r>
            <a:r>
              <a:rPr lang="fr-FR" sz="1100" b="1" dirty="0" smtClean="0"/>
              <a:t>15</a:t>
            </a:r>
          </a:p>
          <a:p>
            <a:r>
              <a:rPr lang="fr-FR" sz="1100" dirty="0" smtClean="0"/>
              <a:t>Arrêté : articles </a:t>
            </a:r>
            <a:r>
              <a:rPr lang="fr-FR" sz="1100" dirty="0" smtClean="0">
                <a:solidFill>
                  <a:srgbClr val="FF0000"/>
                </a:solidFill>
              </a:rPr>
              <a:t>X, X</a:t>
            </a:r>
            <a:r>
              <a:rPr lang="fr-FR" sz="1100" b="1" dirty="0" smtClean="0"/>
              <a:t> </a:t>
            </a:r>
            <a:endParaRPr lang="fr-FR" dirty="0" smtClean="0"/>
          </a:p>
        </p:txBody>
      </p:sp>
      <p:sp>
        <p:nvSpPr>
          <p:cNvPr id="38" name="ZoneTexte 37"/>
          <p:cNvSpPr txBox="1"/>
          <p:nvPr/>
        </p:nvSpPr>
        <p:spPr>
          <a:xfrm>
            <a:off x="4283968" y="4437112"/>
            <a:ext cx="1584176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PNSQA : </a:t>
            </a:r>
            <a:r>
              <a:rPr lang="fr-FR" sz="1100" dirty="0" smtClean="0"/>
              <a:t>actions </a:t>
            </a:r>
            <a:r>
              <a:rPr lang="fr-FR" sz="1100" b="1" dirty="0" smtClean="0"/>
              <a:t>1</a:t>
            </a:r>
            <a:r>
              <a:rPr lang="fr-FR" sz="1100" dirty="0" smtClean="0"/>
              <a:t>, 3, 4, </a:t>
            </a:r>
            <a:r>
              <a:rPr lang="fr-FR" sz="1100" b="1" dirty="0" smtClean="0"/>
              <a:t>5</a:t>
            </a:r>
            <a:r>
              <a:rPr lang="fr-FR" sz="1100" dirty="0" smtClean="0"/>
              <a:t>, 7, 12, 14 </a:t>
            </a:r>
          </a:p>
          <a:p>
            <a:r>
              <a:rPr lang="fr-FR" sz="1100" dirty="0" smtClean="0"/>
              <a:t>Arrêté : articles </a:t>
            </a:r>
            <a:r>
              <a:rPr lang="fr-FR" sz="1100" dirty="0" smtClean="0">
                <a:solidFill>
                  <a:srgbClr val="FF0000"/>
                </a:solidFill>
              </a:rPr>
              <a:t>X, X</a:t>
            </a:r>
            <a:r>
              <a:rPr lang="fr-FR" sz="1100" b="1" dirty="0" smtClean="0"/>
              <a:t> </a:t>
            </a:r>
            <a:endParaRPr lang="fr-FR" dirty="0" smtClean="0"/>
          </a:p>
        </p:txBody>
      </p:sp>
      <p:sp>
        <p:nvSpPr>
          <p:cNvPr id="39" name="ZoneTexte 38"/>
          <p:cNvSpPr txBox="1"/>
          <p:nvPr/>
        </p:nvSpPr>
        <p:spPr>
          <a:xfrm>
            <a:off x="5940152" y="2852936"/>
            <a:ext cx="1584176" cy="19543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Mission : </a:t>
            </a:r>
            <a:r>
              <a:rPr lang="fr-FR" sz="1100" dirty="0" smtClean="0"/>
              <a:t>Organiser l’évolution du dispositif en tenant compte des enjeux émergeants et des nouvelles technologies</a:t>
            </a:r>
          </a:p>
          <a:p>
            <a:r>
              <a:rPr lang="fr-FR" sz="1100" b="1" dirty="0" smtClean="0"/>
              <a:t>Animation : </a:t>
            </a:r>
            <a:r>
              <a:rPr lang="fr-FR" sz="1100" dirty="0" smtClean="0"/>
              <a:t>LCSQA</a:t>
            </a:r>
          </a:p>
          <a:p>
            <a:r>
              <a:rPr lang="fr-FR" sz="1100" b="1" dirty="0" smtClean="0"/>
              <a:t>Membres : :  </a:t>
            </a:r>
            <a:r>
              <a:rPr lang="fr-FR" sz="1100" dirty="0" smtClean="0"/>
              <a:t>BQA, AASQA (directeurs ou représentants), LCSQA</a:t>
            </a:r>
            <a:endParaRPr lang="fr-FR" sz="1100" dirty="0" smtClean="0">
              <a:solidFill>
                <a:srgbClr val="FF0000"/>
              </a:solidFill>
            </a:endParaRPr>
          </a:p>
          <a:p>
            <a:r>
              <a:rPr lang="fr-FR" sz="1100" b="1" dirty="0" smtClean="0"/>
              <a:t>N° réunions : </a:t>
            </a:r>
            <a:r>
              <a:rPr lang="fr-FR" sz="1100" dirty="0" smtClean="0"/>
              <a:t>1/an </a:t>
            </a:r>
            <a:endParaRPr lang="fr-FR" dirty="0" smtClean="0"/>
          </a:p>
        </p:txBody>
      </p:sp>
      <p:sp>
        <p:nvSpPr>
          <p:cNvPr id="40" name="ZoneTexte 39"/>
          <p:cNvSpPr txBox="1"/>
          <p:nvPr/>
        </p:nvSpPr>
        <p:spPr>
          <a:xfrm>
            <a:off x="7596336" y="2852936"/>
            <a:ext cx="1511152" cy="19543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Mission : </a:t>
            </a:r>
            <a:r>
              <a:rPr lang="fr-FR" sz="1100" dirty="0" smtClean="0">
                <a:solidFill>
                  <a:srgbClr val="FF0000"/>
                </a:solidFill>
              </a:rPr>
              <a:t>Elaborer une stratégie pour le </a:t>
            </a:r>
            <a:r>
              <a:rPr lang="fr-FR" sz="1100" dirty="0" smtClean="0">
                <a:solidFill>
                  <a:srgbClr val="FF0000"/>
                </a:solidFill>
              </a:rPr>
              <a:t>Système d’Information </a:t>
            </a:r>
            <a:r>
              <a:rPr lang="fr-FR" sz="1100" dirty="0" smtClean="0">
                <a:solidFill>
                  <a:srgbClr val="FF0000"/>
                </a:solidFill>
              </a:rPr>
              <a:t>sur la Qualité de </a:t>
            </a:r>
            <a:r>
              <a:rPr lang="fr-FR" sz="1100" dirty="0" smtClean="0">
                <a:solidFill>
                  <a:srgbClr val="FF0000"/>
                </a:solidFill>
              </a:rPr>
              <a:t>l’Air et l’information du public</a:t>
            </a:r>
            <a:endParaRPr lang="fr-FR" sz="1100" dirty="0" smtClean="0">
              <a:solidFill>
                <a:srgbClr val="FF0000"/>
              </a:solidFill>
            </a:endParaRPr>
          </a:p>
          <a:p>
            <a:r>
              <a:rPr lang="fr-FR" sz="1100" b="1" dirty="0" smtClean="0"/>
              <a:t>Animation : </a:t>
            </a:r>
            <a:r>
              <a:rPr lang="fr-FR" sz="1100" dirty="0" smtClean="0">
                <a:solidFill>
                  <a:srgbClr val="FF0000"/>
                </a:solidFill>
              </a:rPr>
              <a:t>BQA</a:t>
            </a:r>
          </a:p>
          <a:p>
            <a:r>
              <a:rPr lang="fr-FR" sz="1100" b="1" dirty="0" smtClean="0"/>
              <a:t>Membres : :  </a:t>
            </a:r>
            <a:r>
              <a:rPr lang="fr-FR" sz="1100" dirty="0" smtClean="0"/>
              <a:t>BQA, AASQA (directeurs ou représentants), LCSQA</a:t>
            </a:r>
            <a:endParaRPr lang="fr-FR" sz="1100" dirty="0" smtClean="0">
              <a:solidFill>
                <a:srgbClr val="FF0000"/>
              </a:solidFill>
            </a:endParaRPr>
          </a:p>
          <a:p>
            <a:r>
              <a:rPr lang="fr-FR" sz="1100" b="1" dirty="0" smtClean="0"/>
              <a:t>N° réunions : </a:t>
            </a:r>
            <a:r>
              <a:rPr lang="fr-FR" sz="1100" dirty="0" smtClean="0">
                <a:solidFill>
                  <a:srgbClr val="FF0000"/>
                </a:solidFill>
              </a:rPr>
              <a:t>X</a:t>
            </a:r>
            <a:r>
              <a:rPr lang="fr-FR" sz="1100" dirty="0" smtClean="0"/>
              <a:t>/an</a:t>
            </a:r>
            <a:endParaRPr lang="fr-FR" dirty="0" smtClean="0"/>
          </a:p>
        </p:txBody>
      </p:sp>
      <p:sp>
        <p:nvSpPr>
          <p:cNvPr id="41" name="ZoneTexte 40"/>
          <p:cNvSpPr txBox="1"/>
          <p:nvPr/>
        </p:nvSpPr>
        <p:spPr>
          <a:xfrm>
            <a:off x="5940152" y="4869160"/>
            <a:ext cx="1584176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PNSQA : </a:t>
            </a:r>
            <a:r>
              <a:rPr lang="fr-FR" sz="1100" dirty="0" smtClean="0"/>
              <a:t>actions</a:t>
            </a:r>
            <a:r>
              <a:rPr lang="fr-FR" sz="1100" b="1" dirty="0" smtClean="0"/>
              <a:t> 8</a:t>
            </a:r>
            <a:r>
              <a:rPr lang="fr-FR" sz="1100" dirty="0" smtClean="0"/>
              <a:t>, </a:t>
            </a:r>
            <a:r>
              <a:rPr lang="fr-FR" sz="1100" b="1" dirty="0" smtClean="0"/>
              <a:t>9</a:t>
            </a:r>
            <a:r>
              <a:rPr lang="fr-FR" sz="1100" dirty="0" smtClean="0"/>
              <a:t>, 10 </a:t>
            </a:r>
            <a:r>
              <a:rPr lang="fr-FR" sz="1100" b="1" dirty="0" smtClean="0"/>
              <a:t>26</a:t>
            </a:r>
            <a:r>
              <a:rPr lang="fr-FR" sz="1100" dirty="0" smtClean="0"/>
              <a:t>, 27, </a:t>
            </a:r>
            <a:r>
              <a:rPr lang="fr-FR" sz="1100" dirty="0" smtClean="0"/>
              <a:t>28, 29, 30</a:t>
            </a:r>
            <a:endParaRPr lang="fr-FR" sz="1100" dirty="0" smtClean="0"/>
          </a:p>
          <a:p>
            <a:r>
              <a:rPr lang="fr-FR" sz="1100" dirty="0" smtClean="0"/>
              <a:t>Arrêté : articles </a:t>
            </a:r>
            <a:r>
              <a:rPr lang="fr-FR" sz="1100" dirty="0" smtClean="0">
                <a:solidFill>
                  <a:srgbClr val="FF0000"/>
                </a:solidFill>
              </a:rPr>
              <a:t>X, X</a:t>
            </a:r>
            <a:r>
              <a:rPr lang="fr-FR" sz="1100" b="1" dirty="0" smtClean="0"/>
              <a:t> </a:t>
            </a:r>
            <a:endParaRPr lang="fr-FR" dirty="0" smtClean="0"/>
          </a:p>
        </p:txBody>
      </p:sp>
      <p:sp>
        <p:nvSpPr>
          <p:cNvPr id="50" name="ZoneTexte 49"/>
          <p:cNvSpPr txBox="1"/>
          <p:nvPr/>
        </p:nvSpPr>
        <p:spPr>
          <a:xfrm>
            <a:off x="7596336" y="4845060"/>
            <a:ext cx="1547664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PNSQA : </a:t>
            </a:r>
            <a:r>
              <a:rPr lang="fr-FR" sz="1100" dirty="0" smtClean="0"/>
              <a:t>actions</a:t>
            </a:r>
            <a:r>
              <a:rPr lang="fr-FR" sz="1100" b="1" dirty="0" smtClean="0"/>
              <a:t> 11</a:t>
            </a:r>
            <a:r>
              <a:rPr lang="fr-FR" sz="1100" dirty="0" smtClean="0"/>
              <a:t>, </a:t>
            </a:r>
            <a:r>
              <a:rPr lang="fr-FR" sz="1100" b="1" dirty="0" smtClean="0"/>
              <a:t>13</a:t>
            </a:r>
            <a:r>
              <a:rPr lang="fr-FR" sz="1100" dirty="0" smtClean="0"/>
              <a:t>, </a:t>
            </a:r>
            <a:r>
              <a:rPr lang="fr-FR" sz="1100" dirty="0" smtClean="0"/>
              <a:t>17</a:t>
            </a:r>
            <a:r>
              <a:rPr lang="fr-FR" sz="1100" b="1" dirty="0" smtClean="0"/>
              <a:t>, 18</a:t>
            </a:r>
            <a:r>
              <a:rPr lang="fr-FR" sz="1100" dirty="0" smtClean="0"/>
              <a:t>, </a:t>
            </a:r>
            <a:r>
              <a:rPr lang="fr-FR" sz="1100" b="1" dirty="0" smtClean="0"/>
              <a:t>19</a:t>
            </a:r>
            <a:r>
              <a:rPr lang="fr-FR" sz="1100" dirty="0" smtClean="0"/>
              <a:t>, 20, 21, 22, 23, 24, 25 </a:t>
            </a:r>
            <a:endParaRPr lang="fr-FR" sz="1100" dirty="0" smtClean="0"/>
          </a:p>
          <a:p>
            <a:r>
              <a:rPr lang="fr-FR" sz="1100" dirty="0" smtClean="0"/>
              <a:t>Arrêté : articles </a:t>
            </a:r>
            <a:r>
              <a:rPr lang="fr-FR" sz="1100" dirty="0" smtClean="0">
                <a:solidFill>
                  <a:srgbClr val="FF0000"/>
                </a:solidFill>
              </a:rPr>
              <a:t>X, X</a:t>
            </a:r>
            <a:r>
              <a:rPr lang="fr-FR" sz="1100" b="1" dirty="0" smtClean="0"/>
              <a:t> </a:t>
            </a:r>
            <a:endParaRPr lang="fr-FR" dirty="0" smtClean="0"/>
          </a:p>
        </p:txBody>
      </p:sp>
      <p:sp>
        <p:nvSpPr>
          <p:cNvPr id="51" name="ZoneTexte 50"/>
          <p:cNvSpPr txBox="1"/>
          <p:nvPr/>
        </p:nvSpPr>
        <p:spPr>
          <a:xfrm>
            <a:off x="5364088" y="692696"/>
            <a:ext cx="3528392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Mission : Définir la stratégie du dispositif national, vérifier la mise en œuvre de la surveillance dans le respect de l’arrêté, vérifier la mise en œuvre du </a:t>
            </a:r>
            <a:r>
              <a:rPr lang="fr-FR" sz="1100" b="1" dirty="0" smtClean="0"/>
              <a:t>PNSQA</a:t>
            </a:r>
            <a:endParaRPr lang="fr-FR" sz="1100" dirty="0" smtClean="0">
              <a:solidFill>
                <a:srgbClr val="FF0000"/>
              </a:solidFill>
            </a:endParaRPr>
          </a:p>
          <a:p>
            <a:r>
              <a:rPr lang="fr-FR" sz="1100" b="1" dirty="0" smtClean="0"/>
              <a:t>Animation : </a:t>
            </a:r>
            <a:r>
              <a:rPr lang="fr-FR" sz="1100" dirty="0" smtClean="0"/>
              <a:t>BQA</a:t>
            </a:r>
          </a:p>
          <a:p>
            <a:r>
              <a:rPr lang="fr-FR" sz="1100" b="1" dirty="0" smtClean="0"/>
              <a:t>Membres :  </a:t>
            </a:r>
            <a:r>
              <a:rPr lang="fr-FR" sz="1100" dirty="0" smtClean="0"/>
              <a:t>BQA, LCSQA, Fédé ATMO, Directeurs AASQA (hexa-groupes)</a:t>
            </a:r>
          </a:p>
          <a:p>
            <a:r>
              <a:rPr lang="fr-FR" sz="1100" b="1" dirty="0" smtClean="0"/>
              <a:t>N° réunions : </a:t>
            </a:r>
            <a:r>
              <a:rPr lang="fr-FR" sz="1100" dirty="0" smtClean="0"/>
              <a:t>5-6/an</a:t>
            </a:r>
          </a:p>
          <a:p>
            <a:r>
              <a:rPr lang="fr-FR" sz="1100" b="1" dirty="0" smtClean="0"/>
              <a:t>PNSQA : </a:t>
            </a:r>
            <a:r>
              <a:rPr lang="fr-FR" sz="1100" dirty="0" smtClean="0"/>
              <a:t>actions 2, 16, </a:t>
            </a:r>
            <a:r>
              <a:rPr lang="fr-FR" sz="1100" b="1" dirty="0" smtClean="0"/>
              <a:t>31</a:t>
            </a:r>
            <a:r>
              <a:rPr lang="fr-FR" sz="1100" dirty="0" smtClean="0"/>
              <a:t>, </a:t>
            </a:r>
            <a:r>
              <a:rPr lang="fr-FR" sz="1100" dirty="0" smtClean="0"/>
              <a:t>32, </a:t>
            </a:r>
            <a:r>
              <a:rPr lang="fr-FR" sz="1100" b="1" dirty="0" smtClean="0"/>
              <a:t>33, </a:t>
            </a:r>
            <a:r>
              <a:rPr lang="fr-FR" sz="1100" dirty="0" smtClean="0"/>
              <a:t>34, 35, 36</a:t>
            </a:r>
            <a:endParaRPr lang="fr-FR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rmAutofit/>
          </a:bodyPr>
          <a:lstStyle/>
          <a:p>
            <a:r>
              <a:rPr lang="fr-FR" dirty="0" smtClean="0"/>
              <a:t>Comitologie évolution (proposition 1)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23928" y="908720"/>
            <a:ext cx="1368152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CPS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7504" y="2060848"/>
            <a:ext cx="1800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Axe A :   adapter le dispositif de surveillance aux enjeux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67944" y="2060848"/>
            <a:ext cx="194421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Axe C:      organiser la communication pour faciliter l'action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24100" y="2060848"/>
            <a:ext cx="144016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Axe E :         assurer la réussite du PNSQA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07704" y="2060848"/>
            <a:ext cx="216024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Axe B : accompagner les acteurs dans l'action en faveur de la qualité de l'air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012160" y="2060848"/>
            <a:ext cx="158417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 Axe D :       se donner les moyens d'anticipation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1520" y="3429000"/>
            <a:ext cx="1584176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Métrologie / assurance qualité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1520" y="4221088"/>
            <a:ext cx="1584176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Emissions, modélisation, traitement des données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3528" y="5013176"/>
            <a:ext cx="144016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SIQA/Communication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267744" y="3429000"/>
            <a:ext cx="1440160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Observatoires nationaux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084168" y="3429000"/>
            <a:ext cx="144016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Anticipation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283968" y="3429000"/>
            <a:ext cx="144016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SIQA/Communication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923928" y="692696"/>
            <a:ext cx="1368152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CPS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7504" y="1700808"/>
            <a:ext cx="2592288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Métrologie / assurance qualité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283968" y="1700808"/>
            <a:ext cx="1584176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Emissions, modélisation, traitement des données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771800" y="1700808"/>
            <a:ext cx="1440160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Observatoires nationaux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283968" y="2420888"/>
            <a:ext cx="158417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Zones de vigilance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843808" y="2420888"/>
            <a:ext cx="1296144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Modèles récepteurs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283968" y="4705980"/>
            <a:ext cx="158417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rgbClr val="FF0000"/>
                </a:solidFill>
              </a:rPr>
              <a:t>Source </a:t>
            </a:r>
            <a:r>
              <a:rPr lang="fr-FR" sz="1000" dirty="0" err="1" smtClean="0">
                <a:solidFill>
                  <a:srgbClr val="FF0000"/>
                </a:solidFill>
              </a:rPr>
              <a:t>apportionment</a:t>
            </a:r>
            <a:endParaRPr lang="fr-FR" sz="1000" dirty="0" smtClean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843808" y="4869160"/>
            <a:ext cx="1296144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ACSM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07504" y="2276872"/>
            <a:ext cx="1296144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Assurance qualité</a:t>
            </a:r>
          </a:p>
        </p:txBody>
      </p:sp>
      <p:sp>
        <p:nvSpPr>
          <p:cNvPr id="42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rmAutofit/>
          </a:bodyPr>
          <a:lstStyle/>
          <a:p>
            <a:r>
              <a:rPr lang="fr-FR" dirty="0" smtClean="0"/>
              <a:t>Comitologie évolution (proposition 1)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5940152" y="1700808"/>
            <a:ext cx="3096344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Anticipation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475656" y="2276872"/>
            <a:ext cx="122413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Suivi du matériel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940152" y="2276872"/>
            <a:ext cx="309634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 </a:t>
            </a:r>
            <a:r>
              <a:rPr lang="fr-FR" sz="1000" dirty="0" smtClean="0">
                <a:solidFill>
                  <a:schemeClr val="bg1"/>
                </a:solidFill>
              </a:rPr>
              <a:t>Micro-capteurs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5940152" y="3861048"/>
            <a:ext cx="309634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 </a:t>
            </a:r>
            <a:r>
              <a:rPr lang="fr-FR" sz="1000" dirty="0" err="1" smtClean="0">
                <a:solidFill>
                  <a:schemeClr val="bg1"/>
                </a:solidFill>
              </a:rPr>
              <a:t>Phyto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940152" y="5445224"/>
            <a:ext cx="309634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 </a:t>
            </a:r>
            <a:r>
              <a:rPr lang="fr-FR" sz="1000" dirty="0" smtClean="0">
                <a:solidFill>
                  <a:schemeClr val="bg1"/>
                </a:solidFill>
              </a:rPr>
              <a:t>PUF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7504" y="2852936"/>
            <a:ext cx="1296144" cy="26314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Mission </a:t>
            </a:r>
            <a:r>
              <a:rPr lang="fr-FR" sz="1100" dirty="0" smtClean="0"/>
              <a:t>: Suivi des laboratoires prestataires, bilan des audits techniques LCSQA, incertitudes, CIL, mise à jour des guides, traçabilité</a:t>
            </a:r>
          </a:p>
          <a:p>
            <a:r>
              <a:rPr lang="fr-FR" sz="1100" b="1" dirty="0" smtClean="0"/>
              <a:t>Animation : </a:t>
            </a:r>
            <a:r>
              <a:rPr lang="fr-FR" sz="1100" dirty="0" smtClean="0"/>
              <a:t>LCSQA</a:t>
            </a:r>
          </a:p>
          <a:p>
            <a:r>
              <a:rPr lang="fr-FR" sz="1100" b="1" dirty="0" smtClean="0"/>
              <a:t>Membres :  </a:t>
            </a:r>
            <a:r>
              <a:rPr lang="fr-FR" sz="1100" dirty="0" smtClean="0"/>
              <a:t>AASQA (RQ, technique), LCSQA</a:t>
            </a:r>
          </a:p>
          <a:p>
            <a:r>
              <a:rPr lang="fr-FR" sz="1100" b="1" dirty="0" smtClean="0"/>
              <a:t>N° réunions : </a:t>
            </a:r>
            <a:r>
              <a:rPr lang="fr-FR" sz="1100" dirty="0" smtClean="0"/>
              <a:t>2-3/an</a:t>
            </a:r>
          </a:p>
          <a:p>
            <a:r>
              <a:rPr lang="fr-FR" sz="1100" b="1" dirty="0" smtClean="0"/>
              <a:t>Durée : </a:t>
            </a:r>
            <a:r>
              <a:rPr lang="fr-FR" sz="1100" dirty="0" smtClean="0"/>
              <a:t>récurrent</a:t>
            </a:r>
            <a:endParaRPr lang="fr-FR" dirty="0" smtClean="0"/>
          </a:p>
        </p:txBody>
      </p:sp>
      <p:sp>
        <p:nvSpPr>
          <p:cNvPr id="26" name="ZoneTexte 25"/>
          <p:cNvSpPr txBox="1"/>
          <p:nvPr/>
        </p:nvSpPr>
        <p:spPr>
          <a:xfrm>
            <a:off x="1475656" y="2852937"/>
            <a:ext cx="1224136" cy="313932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Mission </a:t>
            </a:r>
            <a:r>
              <a:rPr lang="fr-FR" sz="1100" dirty="0" smtClean="0"/>
              <a:t>: Vérification conformité technique, </a:t>
            </a:r>
            <a:r>
              <a:rPr lang="fr-FR" sz="1100" dirty="0" err="1" smtClean="0"/>
              <a:t>dysfonct</a:t>
            </a:r>
            <a:r>
              <a:rPr lang="fr-FR" sz="1100" dirty="0" smtClean="0"/>
              <a:t>. appareils, suivi d'équivalence, suivi des sources radioactives</a:t>
            </a:r>
          </a:p>
          <a:p>
            <a:r>
              <a:rPr lang="fr-FR" sz="1100" b="1" dirty="0" smtClean="0"/>
              <a:t>Animation : </a:t>
            </a:r>
            <a:r>
              <a:rPr lang="fr-FR" sz="1100" dirty="0" smtClean="0"/>
              <a:t>LCSQA</a:t>
            </a:r>
          </a:p>
          <a:p>
            <a:r>
              <a:rPr lang="fr-FR" sz="1100" b="1" dirty="0" smtClean="0"/>
              <a:t>Membres :  </a:t>
            </a:r>
            <a:r>
              <a:rPr lang="fr-FR" sz="1100" dirty="0" smtClean="0"/>
              <a:t>AASQA (technique), LCSQA</a:t>
            </a:r>
          </a:p>
          <a:p>
            <a:r>
              <a:rPr lang="fr-FR" sz="1100" b="1" dirty="0" smtClean="0"/>
              <a:t>N° réunions : </a:t>
            </a:r>
            <a:r>
              <a:rPr lang="fr-FR" sz="1100" dirty="0" smtClean="0"/>
              <a:t>1/an</a:t>
            </a:r>
          </a:p>
          <a:p>
            <a:r>
              <a:rPr lang="fr-FR" sz="1100" b="1" dirty="0" smtClean="0"/>
              <a:t>Durée : </a:t>
            </a:r>
            <a:r>
              <a:rPr lang="fr-FR" sz="1100" dirty="0" smtClean="0"/>
              <a:t>récurrent</a:t>
            </a:r>
            <a:endParaRPr lang="fr-FR" dirty="0" smtClean="0"/>
          </a:p>
        </p:txBody>
      </p:sp>
      <p:sp>
        <p:nvSpPr>
          <p:cNvPr id="30" name="ZoneTexte 29"/>
          <p:cNvSpPr txBox="1"/>
          <p:nvPr/>
        </p:nvSpPr>
        <p:spPr>
          <a:xfrm>
            <a:off x="2843808" y="2996952"/>
            <a:ext cx="1296144" cy="17851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Mission </a:t>
            </a:r>
            <a:r>
              <a:rPr lang="fr-FR" sz="1100" dirty="0" smtClean="0"/>
              <a:t>: </a:t>
            </a:r>
            <a:r>
              <a:rPr lang="fr-FR" sz="1100" dirty="0" smtClean="0">
                <a:solidFill>
                  <a:srgbClr val="FF0000"/>
                </a:solidFill>
              </a:rPr>
              <a:t>Formation et échange sur les modèles récepteurs</a:t>
            </a:r>
          </a:p>
          <a:p>
            <a:r>
              <a:rPr lang="fr-FR" sz="1100" b="1" dirty="0" smtClean="0"/>
              <a:t>Animation : </a:t>
            </a:r>
            <a:r>
              <a:rPr lang="fr-FR" sz="1100" dirty="0" smtClean="0"/>
              <a:t>LCSQA</a:t>
            </a:r>
          </a:p>
          <a:p>
            <a:r>
              <a:rPr lang="fr-FR" sz="1100" b="1" dirty="0" smtClean="0"/>
              <a:t>Membres :  </a:t>
            </a:r>
            <a:r>
              <a:rPr lang="fr-FR" sz="1100" dirty="0" smtClean="0"/>
              <a:t>AASQA (étude), LCSQA</a:t>
            </a:r>
          </a:p>
          <a:p>
            <a:r>
              <a:rPr lang="fr-FR" sz="1100" b="1" dirty="0" smtClean="0"/>
              <a:t>N° réunions : </a:t>
            </a:r>
            <a:r>
              <a:rPr lang="fr-FR" sz="1100" dirty="0" smtClean="0">
                <a:solidFill>
                  <a:srgbClr val="FF0000"/>
                </a:solidFill>
              </a:rPr>
              <a:t>X</a:t>
            </a:r>
            <a:r>
              <a:rPr lang="fr-FR" sz="1100" dirty="0" smtClean="0"/>
              <a:t>/an</a:t>
            </a:r>
          </a:p>
          <a:p>
            <a:r>
              <a:rPr lang="fr-FR" sz="1100" dirty="0" smtClean="0"/>
              <a:t>Durée : </a:t>
            </a:r>
            <a:r>
              <a:rPr lang="fr-FR" sz="1100" dirty="0" smtClean="0">
                <a:solidFill>
                  <a:srgbClr val="FF0000"/>
                </a:solidFill>
              </a:rPr>
              <a:t>?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843808" y="5445224"/>
            <a:ext cx="1296144" cy="12772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Mission </a:t>
            </a:r>
            <a:r>
              <a:rPr lang="fr-FR" sz="1100" dirty="0" smtClean="0"/>
              <a:t>: </a:t>
            </a:r>
            <a:r>
              <a:rPr lang="fr-FR" sz="1100" dirty="0" smtClean="0">
                <a:solidFill>
                  <a:srgbClr val="FF0000"/>
                </a:solidFill>
              </a:rPr>
              <a:t>REX de mise en œuvre</a:t>
            </a:r>
          </a:p>
          <a:p>
            <a:r>
              <a:rPr lang="fr-FR" sz="1100" b="1" dirty="0" smtClean="0"/>
              <a:t>Animation : </a:t>
            </a:r>
            <a:r>
              <a:rPr lang="fr-FR" sz="1100" dirty="0" smtClean="0"/>
              <a:t>LCSQA</a:t>
            </a:r>
          </a:p>
          <a:p>
            <a:r>
              <a:rPr lang="fr-FR" sz="1100" b="1" dirty="0" smtClean="0"/>
              <a:t>Membres :  </a:t>
            </a:r>
            <a:r>
              <a:rPr lang="fr-FR" sz="1100" dirty="0" smtClean="0"/>
              <a:t>AASQA (technique), LCSQA</a:t>
            </a:r>
          </a:p>
          <a:p>
            <a:r>
              <a:rPr lang="fr-FR" sz="1100" b="1" dirty="0" smtClean="0"/>
              <a:t>N° réunions : </a:t>
            </a:r>
            <a:r>
              <a:rPr lang="fr-FR" sz="1100" dirty="0" smtClean="0">
                <a:solidFill>
                  <a:srgbClr val="FF0000"/>
                </a:solidFill>
              </a:rPr>
              <a:t>X</a:t>
            </a:r>
            <a:r>
              <a:rPr lang="fr-FR" sz="1100" dirty="0" smtClean="0"/>
              <a:t>/an</a:t>
            </a:r>
          </a:p>
          <a:p>
            <a:r>
              <a:rPr lang="fr-FR" sz="1100" dirty="0" smtClean="0"/>
              <a:t>Durée : </a:t>
            </a:r>
            <a:r>
              <a:rPr lang="fr-FR" sz="1100" dirty="0" smtClean="0">
                <a:solidFill>
                  <a:srgbClr val="FF0000"/>
                </a:solidFill>
              </a:rPr>
              <a:t>?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283968" y="2996952"/>
            <a:ext cx="1584176" cy="16158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Mission </a:t>
            </a:r>
            <a:r>
              <a:rPr lang="fr-FR" sz="1100" dirty="0" smtClean="0"/>
              <a:t>: </a:t>
            </a:r>
            <a:r>
              <a:rPr lang="fr-FR" sz="1100" dirty="0" smtClean="0">
                <a:solidFill>
                  <a:srgbClr val="FF0000"/>
                </a:solidFill>
              </a:rPr>
              <a:t>Définir une méthodologie d’identification et de suivi de ces zones</a:t>
            </a:r>
          </a:p>
          <a:p>
            <a:r>
              <a:rPr lang="fr-FR" sz="1100" b="1" dirty="0" smtClean="0"/>
              <a:t>Animation : </a:t>
            </a:r>
            <a:r>
              <a:rPr lang="fr-FR" sz="1100" dirty="0" smtClean="0"/>
              <a:t>LCSQA</a:t>
            </a:r>
          </a:p>
          <a:p>
            <a:r>
              <a:rPr lang="fr-FR" sz="1100" b="1" dirty="0" smtClean="0"/>
              <a:t>Membres :  </a:t>
            </a:r>
            <a:r>
              <a:rPr lang="fr-FR" sz="1100" dirty="0" smtClean="0"/>
              <a:t>AASQA (étude), LCSQA</a:t>
            </a:r>
          </a:p>
          <a:p>
            <a:r>
              <a:rPr lang="fr-FR" sz="1100" b="1" dirty="0" smtClean="0"/>
              <a:t>N° réunions : </a:t>
            </a:r>
            <a:r>
              <a:rPr lang="fr-FR" sz="1100" dirty="0" smtClean="0">
                <a:solidFill>
                  <a:srgbClr val="FF0000"/>
                </a:solidFill>
              </a:rPr>
              <a:t>X</a:t>
            </a:r>
            <a:r>
              <a:rPr lang="fr-FR" sz="1100" dirty="0" smtClean="0"/>
              <a:t>/an</a:t>
            </a:r>
          </a:p>
          <a:p>
            <a:r>
              <a:rPr lang="fr-FR" sz="1100" dirty="0" smtClean="0"/>
              <a:t>Durée : </a:t>
            </a:r>
            <a:r>
              <a:rPr lang="fr-FR" sz="1100" dirty="0" smtClean="0">
                <a:solidFill>
                  <a:srgbClr val="FF0000"/>
                </a:solidFill>
              </a:rPr>
              <a:t>?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283968" y="5294818"/>
            <a:ext cx="1584176" cy="14465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Mission </a:t>
            </a:r>
            <a:r>
              <a:rPr lang="fr-FR" sz="1100" dirty="0" smtClean="0"/>
              <a:t>: </a:t>
            </a:r>
            <a:r>
              <a:rPr lang="fr-FR" sz="1100" dirty="0" smtClean="0">
                <a:solidFill>
                  <a:srgbClr val="FF0000"/>
                </a:solidFill>
              </a:rPr>
              <a:t>Identifier la faisabilité de ce type de modèles, REX</a:t>
            </a:r>
          </a:p>
          <a:p>
            <a:r>
              <a:rPr lang="fr-FR" sz="1100" b="1" dirty="0" smtClean="0"/>
              <a:t>Animation : </a:t>
            </a:r>
            <a:r>
              <a:rPr lang="fr-FR" sz="1100" dirty="0" smtClean="0"/>
              <a:t>LCSQA</a:t>
            </a:r>
          </a:p>
          <a:p>
            <a:r>
              <a:rPr lang="fr-FR" sz="1100" b="1" dirty="0" smtClean="0"/>
              <a:t>Membres :  </a:t>
            </a:r>
            <a:r>
              <a:rPr lang="fr-FR" sz="1100" dirty="0" smtClean="0"/>
              <a:t>AASQA (étude), LCSQA</a:t>
            </a:r>
          </a:p>
          <a:p>
            <a:r>
              <a:rPr lang="fr-FR" sz="1100" b="1" dirty="0" smtClean="0"/>
              <a:t>N° réunions : </a:t>
            </a:r>
            <a:r>
              <a:rPr lang="fr-FR" sz="1100" dirty="0" smtClean="0">
                <a:solidFill>
                  <a:srgbClr val="FF0000"/>
                </a:solidFill>
              </a:rPr>
              <a:t>X</a:t>
            </a:r>
            <a:r>
              <a:rPr lang="fr-FR" sz="1100" dirty="0" smtClean="0"/>
              <a:t>/an</a:t>
            </a:r>
          </a:p>
          <a:p>
            <a:r>
              <a:rPr lang="fr-FR" sz="1100" dirty="0" smtClean="0"/>
              <a:t>Durée : </a:t>
            </a:r>
            <a:r>
              <a:rPr lang="fr-FR" sz="1100" dirty="0" smtClean="0">
                <a:solidFill>
                  <a:srgbClr val="FF0000"/>
                </a:solidFill>
              </a:rPr>
              <a:t>?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940152" y="2681044"/>
            <a:ext cx="3096344" cy="11079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Mission </a:t>
            </a:r>
            <a:r>
              <a:rPr lang="fr-FR" sz="1100" dirty="0" smtClean="0"/>
              <a:t>: </a:t>
            </a:r>
            <a:r>
              <a:rPr lang="fr-FR" sz="1100" dirty="0" smtClean="0">
                <a:solidFill>
                  <a:srgbClr val="FF0000"/>
                </a:solidFill>
              </a:rPr>
              <a:t>Définir la stratégie du dispositif vis-à-vis de ces outils : fiabilité, domaine d’application, </a:t>
            </a:r>
            <a:r>
              <a:rPr lang="fr-FR" sz="1100" dirty="0" err="1" smtClean="0">
                <a:solidFill>
                  <a:srgbClr val="FF0000"/>
                </a:solidFill>
              </a:rPr>
              <a:t>etc</a:t>
            </a:r>
            <a:endParaRPr lang="fr-FR" sz="1100" dirty="0" smtClean="0">
              <a:solidFill>
                <a:srgbClr val="FF0000"/>
              </a:solidFill>
            </a:endParaRPr>
          </a:p>
          <a:p>
            <a:r>
              <a:rPr lang="fr-FR" sz="1100" b="1" dirty="0" smtClean="0"/>
              <a:t>Animation : </a:t>
            </a:r>
            <a:r>
              <a:rPr lang="fr-FR" sz="1100" dirty="0" smtClean="0"/>
              <a:t>LCSQA</a:t>
            </a:r>
          </a:p>
          <a:p>
            <a:r>
              <a:rPr lang="fr-FR" sz="1100" b="1" dirty="0" smtClean="0"/>
              <a:t>Membres :  </a:t>
            </a:r>
            <a:r>
              <a:rPr lang="fr-FR" sz="1100" dirty="0" smtClean="0"/>
              <a:t>AASQA (étude), LCSQA</a:t>
            </a:r>
          </a:p>
          <a:p>
            <a:r>
              <a:rPr lang="fr-FR" sz="1100" b="1" dirty="0" smtClean="0"/>
              <a:t>N° réunions : </a:t>
            </a:r>
            <a:r>
              <a:rPr lang="fr-FR" sz="1100" dirty="0" smtClean="0">
                <a:solidFill>
                  <a:srgbClr val="FF0000"/>
                </a:solidFill>
              </a:rPr>
              <a:t>2</a:t>
            </a:r>
            <a:r>
              <a:rPr lang="fr-FR" sz="1100" dirty="0" smtClean="0"/>
              <a:t>/an</a:t>
            </a:r>
          </a:p>
          <a:p>
            <a:r>
              <a:rPr lang="fr-FR" sz="1100" dirty="0" smtClean="0"/>
              <a:t>Durée : </a:t>
            </a:r>
            <a:r>
              <a:rPr lang="fr-FR" sz="1100" dirty="0" smtClean="0">
                <a:solidFill>
                  <a:srgbClr val="FF0000"/>
                </a:solidFill>
              </a:rPr>
              <a:t>?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940152" y="4293096"/>
            <a:ext cx="3096344" cy="11079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Mission </a:t>
            </a:r>
            <a:r>
              <a:rPr lang="fr-FR" sz="1100" dirty="0" smtClean="0"/>
              <a:t>: </a:t>
            </a:r>
            <a:r>
              <a:rPr lang="fr-FR" sz="1100" dirty="0" smtClean="0">
                <a:solidFill>
                  <a:srgbClr val="FF0000"/>
                </a:solidFill>
              </a:rPr>
              <a:t>Définition du protocole commun harmonisé, préparation de la campagne nationale</a:t>
            </a:r>
          </a:p>
          <a:p>
            <a:r>
              <a:rPr lang="fr-FR" sz="1100" b="1" dirty="0" smtClean="0"/>
              <a:t>Animation : </a:t>
            </a:r>
            <a:r>
              <a:rPr lang="fr-FR" sz="1100" dirty="0" smtClean="0"/>
              <a:t>LCSQA</a:t>
            </a:r>
          </a:p>
          <a:p>
            <a:r>
              <a:rPr lang="fr-FR" sz="1100" b="1" dirty="0" smtClean="0"/>
              <a:t>Membres :  </a:t>
            </a:r>
            <a:r>
              <a:rPr lang="fr-FR" sz="1100" dirty="0" smtClean="0"/>
              <a:t>AASQA (étude), LCSQA</a:t>
            </a:r>
          </a:p>
          <a:p>
            <a:r>
              <a:rPr lang="fr-FR" sz="1100" b="1" dirty="0" smtClean="0"/>
              <a:t>N° réunions : </a:t>
            </a:r>
            <a:r>
              <a:rPr lang="fr-FR" sz="1100" dirty="0" smtClean="0">
                <a:solidFill>
                  <a:srgbClr val="FF0000"/>
                </a:solidFill>
              </a:rPr>
              <a:t>X</a:t>
            </a:r>
            <a:r>
              <a:rPr lang="fr-FR" sz="1100" dirty="0" smtClean="0"/>
              <a:t>/an</a:t>
            </a:r>
          </a:p>
          <a:p>
            <a:r>
              <a:rPr lang="fr-FR" sz="1100" dirty="0" smtClean="0"/>
              <a:t>Durée : </a:t>
            </a:r>
            <a:r>
              <a:rPr lang="fr-FR" sz="1100" dirty="0" smtClean="0">
                <a:solidFill>
                  <a:srgbClr val="FF0000"/>
                </a:solidFill>
              </a:rPr>
              <a:t>?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940152" y="5874657"/>
            <a:ext cx="3096344" cy="93871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Mission </a:t>
            </a:r>
            <a:r>
              <a:rPr lang="fr-FR" sz="1100" dirty="0" smtClean="0"/>
              <a:t>: </a:t>
            </a:r>
            <a:r>
              <a:rPr lang="fr-FR" sz="1100" dirty="0" smtClean="0">
                <a:solidFill>
                  <a:srgbClr val="FF0000"/>
                </a:solidFill>
              </a:rPr>
              <a:t>Définition d’une stratégie de surveillance</a:t>
            </a:r>
          </a:p>
          <a:p>
            <a:r>
              <a:rPr lang="fr-FR" sz="1100" b="1" dirty="0" smtClean="0"/>
              <a:t>Animation : </a:t>
            </a:r>
            <a:r>
              <a:rPr lang="fr-FR" sz="1100" dirty="0" smtClean="0"/>
              <a:t>LCSQA</a:t>
            </a:r>
          </a:p>
          <a:p>
            <a:r>
              <a:rPr lang="fr-FR" sz="1100" b="1" dirty="0" smtClean="0"/>
              <a:t>Membres :  </a:t>
            </a:r>
            <a:r>
              <a:rPr lang="fr-FR" sz="1100" dirty="0" smtClean="0"/>
              <a:t>AASQA (étude), LCSQA</a:t>
            </a:r>
          </a:p>
          <a:p>
            <a:r>
              <a:rPr lang="fr-FR" sz="1100" b="1" dirty="0" smtClean="0"/>
              <a:t>N° réunions : </a:t>
            </a:r>
            <a:r>
              <a:rPr lang="fr-FR" sz="1100" dirty="0" smtClean="0">
                <a:solidFill>
                  <a:srgbClr val="FF0000"/>
                </a:solidFill>
              </a:rPr>
              <a:t>X</a:t>
            </a:r>
            <a:r>
              <a:rPr lang="fr-FR" sz="1100" dirty="0" smtClean="0"/>
              <a:t>/an</a:t>
            </a:r>
          </a:p>
          <a:p>
            <a:r>
              <a:rPr lang="fr-FR" sz="1100" dirty="0" smtClean="0"/>
              <a:t>Durée : </a:t>
            </a:r>
            <a:r>
              <a:rPr lang="fr-FR" sz="1100" dirty="0" smtClean="0">
                <a:solidFill>
                  <a:srgbClr val="FF0000"/>
                </a:solidFill>
              </a:rPr>
              <a:t>?</a:t>
            </a:r>
            <a:endParaRPr lang="fr-F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923928" y="764704"/>
            <a:ext cx="1368152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CPS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39552" y="1844824"/>
            <a:ext cx="7776864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SIQA/Communication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39552" y="2420888"/>
            <a:ext cx="187220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rgbClr val="FF0000"/>
                </a:solidFill>
              </a:rPr>
              <a:t>SPOT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563888" y="2420888"/>
            <a:ext cx="18002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rgbClr val="FF0000"/>
                </a:solidFill>
              </a:rPr>
              <a:t>Référentiel constituants</a:t>
            </a:r>
          </a:p>
        </p:txBody>
      </p:sp>
      <p:sp>
        <p:nvSpPr>
          <p:cNvPr id="42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rmAutofit/>
          </a:bodyPr>
          <a:lstStyle/>
          <a:p>
            <a:r>
              <a:rPr lang="fr-FR" dirty="0" smtClean="0"/>
              <a:t>Comitologie évolution (proposition 1)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539552" y="2996952"/>
            <a:ext cx="1872208" cy="11079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Mission </a:t>
            </a:r>
            <a:r>
              <a:rPr lang="fr-FR" sz="1100" dirty="0" smtClean="0"/>
              <a:t>: </a:t>
            </a:r>
            <a:r>
              <a:rPr lang="fr-FR" sz="1100" dirty="0" smtClean="0">
                <a:solidFill>
                  <a:srgbClr val="FF0000"/>
                </a:solidFill>
              </a:rPr>
              <a:t>A définir</a:t>
            </a:r>
          </a:p>
          <a:p>
            <a:r>
              <a:rPr lang="fr-FR" sz="1100" b="1" dirty="0" smtClean="0"/>
              <a:t>Animation : </a:t>
            </a:r>
            <a:r>
              <a:rPr lang="fr-FR" sz="1100" dirty="0" smtClean="0">
                <a:solidFill>
                  <a:srgbClr val="FF0000"/>
                </a:solidFill>
              </a:rPr>
              <a:t>AASQA</a:t>
            </a:r>
          </a:p>
          <a:p>
            <a:r>
              <a:rPr lang="fr-FR" sz="1100" b="1" dirty="0" smtClean="0"/>
              <a:t>Membres :  </a:t>
            </a:r>
            <a:r>
              <a:rPr lang="fr-FR" sz="1100" dirty="0" smtClean="0"/>
              <a:t>AASQA (</a:t>
            </a:r>
            <a:r>
              <a:rPr lang="fr-FR" sz="1100" dirty="0" smtClean="0">
                <a:solidFill>
                  <a:srgbClr val="FF0000"/>
                </a:solidFill>
              </a:rPr>
              <a:t>profil ?</a:t>
            </a:r>
            <a:r>
              <a:rPr lang="fr-FR" sz="1100" dirty="0" smtClean="0"/>
              <a:t>), LCSQA</a:t>
            </a:r>
          </a:p>
          <a:p>
            <a:r>
              <a:rPr lang="fr-FR" sz="1100" b="1" dirty="0" smtClean="0"/>
              <a:t>N° réunions : </a:t>
            </a:r>
            <a:r>
              <a:rPr lang="fr-FR" sz="1100" dirty="0" smtClean="0">
                <a:solidFill>
                  <a:srgbClr val="FF0000"/>
                </a:solidFill>
              </a:rPr>
              <a:t>X</a:t>
            </a:r>
            <a:r>
              <a:rPr lang="fr-FR" sz="1100" dirty="0" smtClean="0"/>
              <a:t>/an</a:t>
            </a:r>
          </a:p>
          <a:p>
            <a:r>
              <a:rPr lang="fr-FR" sz="1100" b="1" dirty="0" smtClean="0"/>
              <a:t>Durée : </a:t>
            </a:r>
            <a:r>
              <a:rPr lang="fr-FR" sz="1100" dirty="0" smtClean="0">
                <a:solidFill>
                  <a:srgbClr val="FF0000"/>
                </a:solidFill>
              </a:rPr>
              <a:t>?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563888" y="2996952"/>
            <a:ext cx="1800200" cy="11079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Mission </a:t>
            </a:r>
            <a:r>
              <a:rPr lang="fr-FR" sz="1100" dirty="0" smtClean="0"/>
              <a:t>: </a:t>
            </a:r>
            <a:r>
              <a:rPr lang="fr-FR" sz="1100" dirty="0" smtClean="0">
                <a:solidFill>
                  <a:srgbClr val="FF0000"/>
                </a:solidFill>
              </a:rPr>
              <a:t>A définir</a:t>
            </a:r>
          </a:p>
          <a:p>
            <a:r>
              <a:rPr lang="fr-FR" sz="1100" b="1" dirty="0" smtClean="0"/>
              <a:t>Animation : </a:t>
            </a:r>
            <a:r>
              <a:rPr lang="fr-FR" sz="1100" dirty="0" smtClean="0"/>
              <a:t>LCSQA</a:t>
            </a:r>
          </a:p>
          <a:p>
            <a:r>
              <a:rPr lang="fr-FR" sz="1100" b="1" dirty="0" smtClean="0"/>
              <a:t>Membres :  </a:t>
            </a:r>
            <a:r>
              <a:rPr lang="fr-FR" sz="1100" dirty="0" smtClean="0"/>
              <a:t>AASQA (</a:t>
            </a:r>
            <a:r>
              <a:rPr lang="fr-FR" sz="1100" dirty="0" smtClean="0">
                <a:solidFill>
                  <a:srgbClr val="FF0000"/>
                </a:solidFill>
              </a:rPr>
              <a:t>profil ?</a:t>
            </a:r>
            <a:r>
              <a:rPr lang="fr-FR" sz="1100" dirty="0" smtClean="0"/>
              <a:t>), LCSQA</a:t>
            </a:r>
          </a:p>
          <a:p>
            <a:r>
              <a:rPr lang="fr-FR" sz="1100" b="1" dirty="0" smtClean="0"/>
              <a:t>N° réunions : </a:t>
            </a:r>
            <a:r>
              <a:rPr lang="fr-FR" sz="1100" dirty="0" smtClean="0">
                <a:solidFill>
                  <a:srgbClr val="FF0000"/>
                </a:solidFill>
              </a:rPr>
              <a:t>X</a:t>
            </a:r>
            <a:r>
              <a:rPr lang="fr-FR" sz="1100" dirty="0" smtClean="0"/>
              <a:t>/an</a:t>
            </a:r>
          </a:p>
          <a:p>
            <a:r>
              <a:rPr lang="fr-FR" sz="1100" b="1" dirty="0" smtClean="0"/>
              <a:t>Durée : </a:t>
            </a:r>
            <a:r>
              <a:rPr lang="fr-FR" sz="1100" dirty="0" smtClean="0">
                <a:solidFill>
                  <a:srgbClr val="FF0000"/>
                </a:solidFill>
              </a:rPr>
              <a:t>?</a:t>
            </a:r>
            <a:endParaRPr lang="fr-FR" dirty="0" smtClean="0"/>
          </a:p>
        </p:txBody>
      </p:sp>
      <p:sp>
        <p:nvSpPr>
          <p:cNvPr id="16" name="ZoneTexte 15"/>
          <p:cNvSpPr txBox="1"/>
          <p:nvPr/>
        </p:nvSpPr>
        <p:spPr>
          <a:xfrm>
            <a:off x="6372200" y="2420888"/>
            <a:ext cx="187220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Communication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372200" y="2996952"/>
            <a:ext cx="1872208" cy="11079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Mission </a:t>
            </a:r>
            <a:r>
              <a:rPr lang="fr-FR" sz="1100" dirty="0" smtClean="0"/>
              <a:t>: </a:t>
            </a:r>
            <a:r>
              <a:rPr lang="fr-FR" sz="1100" dirty="0" smtClean="0">
                <a:solidFill>
                  <a:srgbClr val="FF0000"/>
                </a:solidFill>
              </a:rPr>
              <a:t>A définir</a:t>
            </a:r>
          </a:p>
          <a:p>
            <a:r>
              <a:rPr lang="fr-FR" sz="1100" b="1" dirty="0" smtClean="0"/>
              <a:t>Animation : </a:t>
            </a:r>
            <a:r>
              <a:rPr lang="fr-FR" sz="1100" dirty="0" smtClean="0">
                <a:solidFill>
                  <a:srgbClr val="FF0000"/>
                </a:solidFill>
              </a:rPr>
              <a:t>AASQA</a:t>
            </a:r>
          </a:p>
          <a:p>
            <a:r>
              <a:rPr lang="fr-FR" sz="1100" b="1" dirty="0" smtClean="0"/>
              <a:t>Membres :  </a:t>
            </a:r>
            <a:r>
              <a:rPr lang="fr-FR" sz="1100" dirty="0" smtClean="0"/>
              <a:t>AASQA (</a:t>
            </a:r>
            <a:r>
              <a:rPr lang="fr-FR" sz="1100" dirty="0" smtClean="0">
                <a:solidFill>
                  <a:srgbClr val="FF0000"/>
                </a:solidFill>
              </a:rPr>
              <a:t>profil ?</a:t>
            </a:r>
            <a:r>
              <a:rPr lang="fr-FR" sz="1100" dirty="0" smtClean="0"/>
              <a:t>), LCSQA</a:t>
            </a:r>
          </a:p>
          <a:p>
            <a:r>
              <a:rPr lang="fr-FR" sz="1100" b="1" dirty="0" smtClean="0"/>
              <a:t>N° réunions : </a:t>
            </a:r>
            <a:r>
              <a:rPr lang="fr-FR" sz="1100" dirty="0" smtClean="0">
                <a:solidFill>
                  <a:srgbClr val="FF0000"/>
                </a:solidFill>
              </a:rPr>
              <a:t>X</a:t>
            </a:r>
            <a:r>
              <a:rPr lang="fr-FR" sz="1100" dirty="0" smtClean="0"/>
              <a:t>/an</a:t>
            </a:r>
          </a:p>
          <a:p>
            <a:r>
              <a:rPr lang="fr-FR" sz="1100" b="1" dirty="0" smtClean="0"/>
              <a:t>Durée : </a:t>
            </a:r>
            <a:r>
              <a:rPr lang="fr-FR" sz="1100" dirty="0" smtClean="0">
                <a:solidFill>
                  <a:srgbClr val="FF0000"/>
                </a:solidFill>
              </a:rPr>
              <a:t>?</a:t>
            </a:r>
            <a:endParaRPr lang="fr-F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Comitologie évolution (proposition 2)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15</a:t>
            </a:fld>
            <a:endParaRPr lang="fr-FR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0" y="692697"/>
          <a:ext cx="9144001" cy="6165303"/>
        </p:xfrm>
        <a:graphic>
          <a:graphicData uri="http://schemas.openxmlformats.org/drawingml/2006/table">
            <a:tbl>
              <a:tblPr/>
              <a:tblGrid>
                <a:gridCol w="3103598"/>
                <a:gridCol w="1034121"/>
                <a:gridCol w="662233"/>
                <a:gridCol w="3103598"/>
                <a:gridCol w="1240451"/>
              </a:tblGrid>
              <a:tr h="6150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Axe du PNSQA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Comité d'Axe associé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Pilotes (1 personne par organisme)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Action du PNSQA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Instance associée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6259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Axe A :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adapter le dispositif de surveillance aux enjeux</a:t>
                      </a:r>
                      <a:endParaRPr lang="fr-FR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CA "Emissions, Modélisation, Traitement de Données et systèmes d'information"</a:t>
                      </a:r>
                      <a:br>
                        <a:rPr lang="fr-FR" sz="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</a:br>
                      <a:endParaRPr lang="fr-FR" sz="6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[LCSQA ; 1 AASQA]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Action 1.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Recenser les pistes d'optimisation d'une surveillance harmonisée sur l'ensemble du territoire et focalisée sur les zones de vigilance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GT zones de vigilance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4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Action 5.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Elaborer des référentiels méthodologiques et assurer à tous les territoires une couverture par la modélisation permettant notamment des prévisions à l’horizon de 48h, voire 72 heures, qualifiées par un indice de confiance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GT "modélisation et prévision"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4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Action 8.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Harmoniser les modalités de surveillance des pesticides dans l’air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GT phyto dans l'air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1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Action 9.  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Elaborer et mettre en œuvre la surveillance allergo-pollinique en France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GT Pollens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9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Action 11. 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Définir la stratégie du Système d’Information sur la qualité de l’air (SIQA) pour mi 2016 et assurer son déploiement au niveau national et local 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Copil Geodair/PASS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1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Axe B :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accompagner les acteurs dans l'action en faveur de la qualité de l'air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CA "Aide à la décision"                                                 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[LCSQA ; 1 AASQA]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Action 13.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Fournir des éléments cohérents et harmonisés pour les porter à connaissance à disposition des acteurs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GT "évaluation des plans"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4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Action 15. 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Structurer les programmes MERA (observatoire national de Mesure et d’Evaluation en zone Rurale de la pollution Atmosphérique à longue distance - composante française du programme européen EMEP) et CARA (Caractérisation chimique des particules)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CS CARA et CS SRN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5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Axe C:      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organiser la communication pour faciliter l'action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CA "Communication"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[BQA ; 1 AASQA]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Action 18.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Partager un portail d’information internet sur l’air et inscrire l’information sur la qualité de l’air dans l’ère numérique et digitale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Copil "Info-air"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1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Action 19.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Promouvoir une information quotidienne télévisée grâce à un indice ATMO rénové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GT "indice qualité de l'air"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01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Axe D :       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 donner les moyens d'anticipation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CA "Anticipation"          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[LCSQA ; 1 AASQA]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Action 26. 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Organiser la prise en compte des enjeux émergents et des nouvelles technologies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GT "anticipation"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5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Axe E :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assurer la réussite du PNSQA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CA "Réussite du PNSQA"                   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[BQA ; LCSQA]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Action 31. 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Adopter des PRSQA compatibles avec le PNSQA et définir un cadre commun pour le suivi annuel des activités régionales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GT PRSQA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59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Action 33. </a:t>
                      </a: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Favoriser la pérennisation et la diversification des ressources financières tout en recherchant et mettant en œuvre toutes les pistes d’optimisation économique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GT PRSQA</a:t>
                      </a:r>
                    </a:p>
                  </a:txBody>
                  <a:tcPr marL="3168" marR="3168" marT="31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et 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Contexte :</a:t>
            </a:r>
          </a:p>
          <a:p>
            <a:pPr marL="0" indent="0">
              <a:buNone/>
            </a:pPr>
            <a:r>
              <a:rPr lang="fr-FR" sz="2000" dirty="0" smtClean="0"/>
              <a:t>Faire évoluer la structure de la comitologie du dispositif en lien avec les objectifs du PNSQA (</a:t>
            </a:r>
            <a:r>
              <a:rPr lang="fr-FR" sz="2000" i="1" dirty="0" smtClean="0"/>
              <a:t>CPS du 17/04/2015</a:t>
            </a:r>
            <a:r>
              <a:rPr lang="fr-FR" sz="2000" dirty="0" smtClean="0"/>
              <a:t>)</a:t>
            </a:r>
          </a:p>
          <a:p>
            <a:pPr marL="0" indent="0">
              <a:buNone/>
            </a:pPr>
            <a:r>
              <a:rPr lang="fr-FR" sz="2000" b="1" dirty="0" smtClean="0"/>
              <a:t>Action 36 du PNSQA : </a:t>
            </a:r>
            <a:r>
              <a:rPr lang="fr-FR" sz="2000" dirty="0" smtClean="0"/>
              <a:t>Clarifier le rôle des acteurs et adapter la comitologie du dispositif national de surveillance</a:t>
            </a: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b="1" dirty="0" smtClean="0"/>
              <a:t>Objectifs :</a:t>
            </a:r>
          </a:p>
          <a:p>
            <a:pPr marL="0" indent="0">
              <a:buNone/>
            </a:pPr>
            <a:r>
              <a:rPr lang="fr-FR" sz="2000" dirty="0" smtClean="0"/>
              <a:t>Proposer une comitologie plus adaptée aux besoins actuels et à venir du dispositif (cycle PNSQA/PRSQA/Contrat de performance du LCSQA)</a:t>
            </a:r>
          </a:p>
          <a:p>
            <a:pPr marL="0" indent="0">
              <a:buNone/>
            </a:pPr>
            <a:r>
              <a:rPr lang="fr-FR" sz="2000" dirty="0" smtClean="0"/>
              <a:t>Rationaliser </a:t>
            </a:r>
            <a:r>
              <a:rPr lang="fr-FR" sz="2000" dirty="0" smtClean="0"/>
              <a:t>pour </a:t>
            </a:r>
            <a:r>
              <a:rPr lang="fr-FR" sz="2000" dirty="0" smtClean="0"/>
              <a:t>être plus efficaces collectivement</a:t>
            </a:r>
          </a:p>
          <a:p>
            <a:pPr marL="0" indent="0">
              <a:buNone/>
            </a:pPr>
            <a:r>
              <a:rPr lang="fr-FR" sz="2000" dirty="0" smtClean="0"/>
              <a:t>Préciser les missions des CS et GT et cibler le membres attendus</a:t>
            </a:r>
          </a:p>
          <a:p>
            <a:pPr marL="0" indent="0">
              <a:buNone/>
            </a:pPr>
            <a:r>
              <a:rPr lang="fr-FR" sz="2000" dirty="0" smtClean="0"/>
              <a:t>Définir des feuilles des routes </a:t>
            </a:r>
            <a:r>
              <a:rPr lang="fr-FR" sz="2000" dirty="0" smtClean="0"/>
              <a:t>claires pour </a:t>
            </a:r>
            <a:r>
              <a:rPr lang="fr-FR" sz="2000" dirty="0" smtClean="0"/>
              <a:t>les CS et GT </a:t>
            </a:r>
            <a:r>
              <a:rPr lang="fr-FR" sz="2000" dirty="0" smtClean="0"/>
              <a:t>avec </a:t>
            </a:r>
            <a:r>
              <a:rPr lang="fr-FR" sz="2000" dirty="0" smtClean="0"/>
              <a:t>un calendrier précis et des livrables attendus afin de répondre aux actions du PNSQA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Comitologie actuelle </a:t>
            </a:r>
            <a:r>
              <a:rPr lang="fr-FR" dirty="0" smtClean="0"/>
              <a:t>(novembre </a:t>
            </a:r>
            <a:r>
              <a:rPr lang="fr-FR" dirty="0" smtClean="0"/>
              <a:t>2016)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923928" y="908720"/>
            <a:ext cx="1368152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CPS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7504" y="2276872"/>
            <a:ext cx="1080120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Mesures automatiques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555776" y="2276872"/>
            <a:ext cx="1008112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Particules</a:t>
            </a:r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59632" y="2276872"/>
            <a:ext cx="1224136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Benzène, HAP, métaux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860032" y="2276872"/>
            <a:ext cx="1584176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Emissions, modélisation, traitement des données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516216" y="2276872"/>
            <a:ext cx="1368152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Informatique des AASQA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635896" y="2276872"/>
            <a:ext cx="1152128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Sites ruraux nationaux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956376" y="2276872"/>
            <a:ext cx="1080120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Communication</a:t>
            </a:r>
          </a:p>
          <a:p>
            <a:pPr algn="ctr"/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076056" y="3140968"/>
            <a:ext cx="1080120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GT</a:t>
            </a:r>
          </a:p>
          <a:p>
            <a:pPr algn="ctr"/>
            <a:r>
              <a:rPr lang="fr-FR" sz="1000" dirty="0" smtClean="0"/>
              <a:t>Zones sensibles </a:t>
            </a:r>
          </a:p>
          <a:p>
            <a:pPr algn="ctr"/>
            <a:r>
              <a:rPr lang="fr-FR" sz="1000" dirty="0" smtClean="0"/>
              <a:t>(2015-2016)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331640" y="3140968"/>
            <a:ext cx="1080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GT</a:t>
            </a:r>
          </a:p>
          <a:p>
            <a:pPr algn="ctr"/>
            <a:r>
              <a:rPr lang="fr-FR" sz="1000" dirty="0" smtClean="0"/>
              <a:t>Validation données</a:t>
            </a:r>
          </a:p>
          <a:p>
            <a:pPr algn="ctr"/>
            <a:r>
              <a:rPr lang="fr-FR" sz="1000" dirty="0" smtClean="0"/>
              <a:t>(2014-2016)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2627784" y="3140968"/>
            <a:ext cx="936104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CARA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660232" y="3140968"/>
            <a:ext cx="1080120" cy="129266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Rénovation et homologation </a:t>
            </a:r>
            <a:r>
              <a:rPr lang="fr-FR" sz="1000" dirty="0" err="1" smtClean="0">
                <a:solidFill>
                  <a:schemeClr val="bg1"/>
                </a:solidFill>
              </a:rPr>
              <a:t>syst</a:t>
            </a:r>
            <a:r>
              <a:rPr lang="fr-FR" sz="1000" dirty="0" smtClean="0">
                <a:solidFill>
                  <a:schemeClr val="bg1"/>
                </a:solidFill>
              </a:rPr>
              <a:t>. acquisition et postes centraux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076056" y="3933056"/>
            <a:ext cx="1080120" cy="113877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GT</a:t>
            </a:r>
          </a:p>
          <a:p>
            <a:pPr algn="ctr"/>
            <a:r>
              <a:rPr lang="fr-FR" sz="1000" dirty="0" smtClean="0"/>
              <a:t>Classification critères implantation stations</a:t>
            </a:r>
          </a:p>
          <a:p>
            <a:pPr algn="ctr"/>
            <a:r>
              <a:rPr lang="fr-FR" sz="1000" dirty="0" smtClean="0"/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/>
              <a:t>)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7956376" y="3140968"/>
            <a:ext cx="1080120" cy="677108"/>
          </a:xfrm>
          <a:prstGeom prst="rect">
            <a:avLst/>
          </a:prstGeom>
          <a:solidFill>
            <a:srgbClr val="00B050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Code couleurs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660232" y="4509120"/>
            <a:ext cx="1080120" cy="830997"/>
          </a:xfrm>
          <a:prstGeom prst="rect">
            <a:avLst/>
          </a:prstGeom>
          <a:solidFill>
            <a:srgbClr val="00B050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Référentiel constituants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627784" y="3976028"/>
            <a:ext cx="936104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PUF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07504" y="3140968"/>
            <a:ext cx="1080120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GT</a:t>
            </a:r>
          </a:p>
          <a:p>
            <a:pPr algn="ctr"/>
            <a:r>
              <a:rPr lang="fr-FR" sz="1000" dirty="0" smtClean="0"/>
              <a:t>Incertitudes</a:t>
            </a:r>
          </a:p>
          <a:p>
            <a:pPr algn="ctr"/>
            <a:r>
              <a:rPr lang="fr-FR" sz="1000" dirty="0" smtClean="0"/>
              <a:t>(2016- </a:t>
            </a:r>
            <a:r>
              <a:rPr lang="fr-FR" sz="1000" dirty="0" smtClean="0">
                <a:solidFill>
                  <a:srgbClr val="FF0000"/>
                </a:solidFill>
              </a:rPr>
              <a:t>?</a:t>
            </a:r>
            <a:r>
              <a:rPr lang="fr-FR" sz="1000" dirty="0" smtClean="0"/>
              <a:t>)</a:t>
            </a:r>
            <a:endParaRPr lang="fr-FR" dirty="0"/>
          </a:p>
        </p:txBody>
      </p:sp>
      <p:sp>
        <p:nvSpPr>
          <p:cNvPr id="35" name="Ellipse 34"/>
          <p:cNvSpPr/>
          <p:nvPr/>
        </p:nvSpPr>
        <p:spPr>
          <a:xfrm>
            <a:off x="2483768" y="4869160"/>
            <a:ext cx="1224136" cy="8640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Club utilisateurs ACSM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(</a:t>
            </a:r>
            <a:r>
              <a:rPr lang="fr-FR" sz="1200" dirty="0" smtClean="0">
                <a:solidFill>
                  <a:srgbClr val="FF0000"/>
                </a:solidFill>
              </a:rPr>
              <a:t>?-?</a:t>
            </a:r>
            <a:r>
              <a:rPr lang="fr-FR" sz="12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23528" y="6207115"/>
            <a:ext cx="3168352" cy="24622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GT (en noir) à durée limitée, </a:t>
            </a:r>
            <a:r>
              <a:rPr lang="fr-FR" sz="1000" dirty="0" smtClean="0">
                <a:solidFill>
                  <a:schemeClr val="bg1"/>
                </a:solidFill>
              </a:rPr>
              <a:t>GT (en blanc) récurrent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23528" y="6495147"/>
            <a:ext cx="3168352" cy="246221"/>
          </a:xfrm>
          <a:prstGeom prst="rect">
            <a:avLst/>
          </a:prstGeom>
          <a:solidFill>
            <a:srgbClr val="00B050">
              <a:alpha val="62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GT (en blanc) dormants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868144" y="836712"/>
            <a:ext cx="1890133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GT Zonage (2015-2016)</a:t>
            </a:r>
            <a:endParaRPr lang="fr-FR" sz="1400" dirty="0"/>
          </a:p>
        </p:txBody>
      </p:sp>
      <p:sp>
        <p:nvSpPr>
          <p:cNvPr id="39" name="ZoneTexte 38"/>
          <p:cNvSpPr txBox="1"/>
          <p:nvPr/>
        </p:nvSpPr>
        <p:spPr>
          <a:xfrm>
            <a:off x="5868144" y="1196752"/>
            <a:ext cx="2664296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GT PRSQA et sous-GT (2015-2016)</a:t>
            </a:r>
            <a:endParaRPr lang="fr-FR" sz="1400" dirty="0"/>
          </a:p>
        </p:txBody>
      </p:sp>
      <p:sp>
        <p:nvSpPr>
          <p:cNvPr id="40" name="ZoneTexte 39"/>
          <p:cNvSpPr txBox="1"/>
          <p:nvPr/>
        </p:nvSpPr>
        <p:spPr>
          <a:xfrm>
            <a:off x="323528" y="5919083"/>
            <a:ext cx="3168352" cy="2462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GT  ponctuel/ contextuel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5868144" y="1556792"/>
            <a:ext cx="2664296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COPIL </a:t>
            </a:r>
            <a:r>
              <a:rPr lang="fr-FR" sz="1400" dirty="0" err="1" smtClean="0"/>
              <a:t>Geod’Air</a:t>
            </a:r>
            <a:r>
              <a:rPr lang="fr-FR" sz="1400" dirty="0" smtClean="0"/>
              <a:t>/PASS (2012-2016)</a:t>
            </a:r>
            <a:endParaRPr lang="fr-FR" sz="1400" dirty="0"/>
          </a:p>
        </p:txBody>
      </p:sp>
      <p:sp>
        <p:nvSpPr>
          <p:cNvPr id="42" name="ZoneTexte 41"/>
          <p:cNvSpPr txBox="1"/>
          <p:nvPr/>
        </p:nvSpPr>
        <p:spPr>
          <a:xfrm>
            <a:off x="323528" y="92149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Actuellement : 7 CS, 9 GT (dont 2 dormants) et 1 club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Comitologie actuelle </a:t>
            </a:r>
            <a:r>
              <a:rPr lang="fr-FR" dirty="0" smtClean="0"/>
              <a:t>(novembre </a:t>
            </a:r>
            <a:r>
              <a:rPr lang="fr-FR" dirty="0" smtClean="0"/>
              <a:t>2016)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923928" y="908720"/>
            <a:ext cx="1368152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CPS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7504" y="2276872"/>
            <a:ext cx="1080120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Mesures automatiques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555776" y="2276872"/>
            <a:ext cx="1008112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Particules</a:t>
            </a:r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59632" y="2276872"/>
            <a:ext cx="1224136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Benzène, HAP, métaux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860032" y="2276872"/>
            <a:ext cx="1584176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Emissions, modélisation, traitement des données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516216" y="2276872"/>
            <a:ext cx="1368152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Informatique des AASQA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635896" y="2276872"/>
            <a:ext cx="1152128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Sites ruraux nationaux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956376" y="2276872"/>
            <a:ext cx="1080120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Communication</a:t>
            </a:r>
          </a:p>
          <a:p>
            <a:pPr algn="ctr"/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076056" y="3140968"/>
            <a:ext cx="1080120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GT</a:t>
            </a:r>
          </a:p>
          <a:p>
            <a:pPr algn="ctr"/>
            <a:r>
              <a:rPr lang="fr-FR" sz="1000" dirty="0" smtClean="0"/>
              <a:t>Zones sensibles </a:t>
            </a:r>
          </a:p>
          <a:p>
            <a:pPr algn="ctr"/>
            <a:r>
              <a:rPr lang="fr-FR" sz="1000" dirty="0" smtClean="0"/>
              <a:t>(2015-2016)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331640" y="3140968"/>
            <a:ext cx="1080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GT</a:t>
            </a:r>
          </a:p>
          <a:p>
            <a:pPr algn="ctr"/>
            <a:r>
              <a:rPr lang="fr-FR" sz="1000" dirty="0" smtClean="0"/>
              <a:t>Validation données</a:t>
            </a:r>
          </a:p>
          <a:p>
            <a:pPr algn="ctr"/>
            <a:r>
              <a:rPr lang="fr-FR" sz="1000" dirty="0" smtClean="0"/>
              <a:t>(2014-2016)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2627784" y="3140968"/>
            <a:ext cx="936104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CARA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660232" y="3140968"/>
            <a:ext cx="1080120" cy="129266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Rénovation et homologation </a:t>
            </a:r>
            <a:r>
              <a:rPr lang="fr-FR" sz="1000" dirty="0" err="1" smtClean="0">
                <a:solidFill>
                  <a:schemeClr val="bg1"/>
                </a:solidFill>
              </a:rPr>
              <a:t>syst</a:t>
            </a:r>
            <a:r>
              <a:rPr lang="fr-FR" sz="1000" dirty="0" smtClean="0">
                <a:solidFill>
                  <a:schemeClr val="bg1"/>
                </a:solidFill>
              </a:rPr>
              <a:t>. acquisition et postes centraux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076056" y="3933056"/>
            <a:ext cx="1080120" cy="113877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GT</a:t>
            </a:r>
          </a:p>
          <a:p>
            <a:pPr algn="ctr"/>
            <a:r>
              <a:rPr lang="fr-FR" sz="1000" dirty="0" smtClean="0"/>
              <a:t>Classification critères implantation stations</a:t>
            </a:r>
          </a:p>
          <a:p>
            <a:pPr algn="ctr"/>
            <a:r>
              <a:rPr lang="fr-FR" sz="1000" dirty="0" smtClean="0"/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/>
              <a:t>)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7956376" y="3140968"/>
            <a:ext cx="1080120" cy="677108"/>
          </a:xfrm>
          <a:prstGeom prst="rect">
            <a:avLst/>
          </a:prstGeom>
          <a:solidFill>
            <a:srgbClr val="00B050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Code couleurs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660232" y="4509120"/>
            <a:ext cx="1080120" cy="830997"/>
          </a:xfrm>
          <a:prstGeom prst="rect">
            <a:avLst/>
          </a:prstGeom>
          <a:solidFill>
            <a:srgbClr val="00B050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Référentiel constituants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627784" y="3976028"/>
            <a:ext cx="936104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PUF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07504" y="3140968"/>
            <a:ext cx="1080120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GT</a:t>
            </a:r>
          </a:p>
          <a:p>
            <a:pPr algn="ctr"/>
            <a:r>
              <a:rPr lang="fr-FR" sz="1000" dirty="0" smtClean="0"/>
              <a:t>Incertitudes</a:t>
            </a:r>
          </a:p>
          <a:p>
            <a:pPr algn="ctr"/>
            <a:r>
              <a:rPr lang="fr-FR" sz="1000" dirty="0" smtClean="0"/>
              <a:t>(2016- </a:t>
            </a:r>
            <a:r>
              <a:rPr lang="fr-FR" sz="1000" dirty="0" smtClean="0">
                <a:solidFill>
                  <a:srgbClr val="FF0000"/>
                </a:solidFill>
              </a:rPr>
              <a:t>?</a:t>
            </a:r>
            <a:r>
              <a:rPr lang="fr-FR" sz="1000" dirty="0" smtClean="0"/>
              <a:t>)</a:t>
            </a:r>
            <a:endParaRPr lang="fr-FR" dirty="0"/>
          </a:p>
        </p:txBody>
      </p:sp>
      <p:sp>
        <p:nvSpPr>
          <p:cNvPr id="35" name="Ellipse 34"/>
          <p:cNvSpPr/>
          <p:nvPr/>
        </p:nvSpPr>
        <p:spPr>
          <a:xfrm>
            <a:off x="2483768" y="4869160"/>
            <a:ext cx="1224136" cy="8640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Club utilisateurs ACSM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(</a:t>
            </a:r>
            <a:r>
              <a:rPr lang="fr-FR" sz="1200" dirty="0" smtClean="0">
                <a:solidFill>
                  <a:srgbClr val="FF0000"/>
                </a:solidFill>
              </a:rPr>
              <a:t>?-?</a:t>
            </a:r>
            <a:r>
              <a:rPr lang="fr-FR" sz="1200" dirty="0" smtClean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3" name="Groupe 37"/>
          <p:cNvGrpSpPr/>
          <p:nvPr/>
        </p:nvGrpSpPr>
        <p:grpSpPr>
          <a:xfrm>
            <a:off x="5796135" y="908720"/>
            <a:ext cx="2088232" cy="792088"/>
            <a:chOff x="5796136" y="908720"/>
            <a:chExt cx="1947374" cy="792088"/>
          </a:xfrm>
        </p:grpSpPr>
        <p:sp>
          <p:nvSpPr>
            <p:cNvPr id="36" name="Bulle ronde 35"/>
            <p:cNvSpPr/>
            <p:nvPr/>
          </p:nvSpPr>
          <p:spPr>
            <a:xfrm>
              <a:off x="5796136" y="908720"/>
              <a:ext cx="1872208" cy="792088"/>
            </a:xfrm>
            <a:prstGeom prst="wedgeEllipseCallout">
              <a:avLst>
                <a:gd name="adj1" fmla="val -81438"/>
                <a:gd name="adj2" fmla="val 17510"/>
              </a:avLst>
            </a:prstGeom>
            <a:noFill/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007137" y="1044025"/>
              <a:ext cx="17363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 smtClean="0"/>
                <a:t>Membres : </a:t>
              </a:r>
              <a:r>
                <a:rPr lang="fr-FR" sz="800" dirty="0" smtClean="0"/>
                <a:t>BQA, LCSQA, Fédé ATMO,</a:t>
              </a:r>
            </a:p>
            <a:p>
              <a:r>
                <a:rPr lang="fr-FR" sz="800" dirty="0" smtClean="0"/>
                <a:t>Directeurs AASQA (hexa-groupes)</a:t>
              </a:r>
            </a:p>
            <a:p>
              <a:r>
                <a:rPr lang="fr-FR" sz="800" dirty="0" smtClean="0"/>
                <a:t>16 P</a:t>
              </a:r>
            </a:p>
            <a:p>
              <a:r>
                <a:rPr lang="fr-FR" sz="800" b="1" dirty="0" smtClean="0"/>
                <a:t>N° réunions : </a:t>
              </a:r>
              <a:r>
                <a:rPr lang="fr-FR" sz="800" dirty="0" smtClean="0"/>
                <a:t>5/6 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Comitologie actuelle </a:t>
            </a:r>
            <a:r>
              <a:rPr lang="fr-FR" dirty="0" smtClean="0"/>
              <a:t>(novembre </a:t>
            </a:r>
            <a:r>
              <a:rPr lang="fr-FR" dirty="0" smtClean="0"/>
              <a:t>2016)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07504" y="2276872"/>
            <a:ext cx="1080120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Mesures automatiques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555776" y="2276872"/>
            <a:ext cx="1008112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Particules</a:t>
            </a:r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59632" y="2276872"/>
            <a:ext cx="1224136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Benzène, HAP, métaux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860032" y="2276872"/>
            <a:ext cx="1584176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Emissions, modélisation, traitement des données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516216" y="2276872"/>
            <a:ext cx="1368152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Informatique des AASQA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635896" y="2276872"/>
            <a:ext cx="1152128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Sites ruraux nationaux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956376" y="2276872"/>
            <a:ext cx="1080120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Communication</a:t>
            </a:r>
          </a:p>
          <a:p>
            <a:pPr algn="ctr"/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076056" y="3140968"/>
            <a:ext cx="1080120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GT</a:t>
            </a:r>
          </a:p>
          <a:p>
            <a:pPr algn="ctr"/>
            <a:r>
              <a:rPr lang="fr-FR" sz="1000" dirty="0" smtClean="0"/>
              <a:t>Zones sensibles </a:t>
            </a:r>
          </a:p>
          <a:p>
            <a:pPr algn="ctr"/>
            <a:r>
              <a:rPr lang="fr-FR" sz="1000" dirty="0" smtClean="0"/>
              <a:t>(2015-2016)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331640" y="3140968"/>
            <a:ext cx="1080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GT</a:t>
            </a:r>
          </a:p>
          <a:p>
            <a:pPr algn="ctr"/>
            <a:r>
              <a:rPr lang="fr-FR" sz="1000" dirty="0" smtClean="0"/>
              <a:t>Validation données</a:t>
            </a:r>
          </a:p>
          <a:p>
            <a:pPr algn="ctr"/>
            <a:r>
              <a:rPr lang="fr-FR" sz="1000" dirty="0" smtClean="0"/>
              <a:t>(2014-2016)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2627784" y="3140968"/>
            <a:ext cx="936104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CARA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660232" y="3140968"/>
            <a:ext cx="1080120" cy="129266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Rénovation et homologation </a:t>
            </a:r>
            <a:r>
              <a:rPr lang="fr-FR" sz="1000" dirty="0" err="1" smtClean="0">
                <a:solidFill>
                  <a:schemeClr val="bg1"/>
                </a:solidFill>
              </a:rPr>
              <a:t>syst</a:t>
            </a:r>
            <a:r>
              <a:rPr lang="fr-FR" sz="1000" dirty="0" smtClean="0">
                <a:solidFill>
                  <a:schemeClr val="bg1"/>
                </a:solidFill>
              </a:rPr>
              <a:t>. acquisition et postes centraux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076056" y="3933056"/>
            <a:ext cx="1080120" cy="113877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GT</a:t>
            </a:r>
          </a:p>
          <a:p>
            <a:pPr algn="ctr"/>
            <a:r>
              <a:rPr lang="fr-FR" sz="1000" dirty="0" smtClean="0"/>
              <a:t>Classification critères implantation stations</a:t>
            </a:r>
          </a:p>
          <a:p>
            <a:pPr algn="ctr"/>
            <a:r>
              <a:rPr lang="fr-FR" sz="1000" dirty="0" smtClean="0"/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/>
              <a:t>)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7956376" y="3140968"/>
            <a:ext cx="1080120" cy="677108"/>
          </a:xfrm>
          <a:prstGeom prst="rect">
            <a:avLst/>
          </a:prstGeom>
          <a:solidFill>
            <a:srgbClr val="00B050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Code couleurs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660232" y="4509120"/>
            <a:ext cx="1080120" cy="830997"/>
          </a:xfrm>
          <a:prstGeom prst="rect">
            <a:avLst/>
          </a:prstGeom>
          <a:solidFill>
            <a:srgbClr val="00B050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Référentiel constituants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627784" y="3976028"/>
            <a:ext cx="936104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PUF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07504" y="3140968"/>
            <a:ext cx="1080120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GT</a:t>
            </a:r>
          </a:p>
          <a:p>
            <a:pPr algn="ctr"/>
            <a:r>
              <a:rPr lang="fr-FR" sz="1000" dirty="0" smtClean="0"/>
              <a:t>Incertitudes</a:t>
            </a:r>
          </a:p>
          <a:p>
            <a:pPr algn="ctr"/>
            <a:r>
              <a:rPr lang="fr-FR" sz="1000" dirty="0" smtClean="0"/>
              <a:t>(2016- </a:t>
            </a:r>
            <a:r>
              <a:rPr lang="fr-FR" sz="1000" dirty="0" smtClean="0">
                <a:solidFill>
                  <a:srgbClr val="FF0000"/>
                </a:solidFill>
              </a:rPr>
              <a:t>?</a:t>
            </a:r>
            <a:r>
              <a:rPr lang="fr-FR" sz="1000" dirty="0" smtClean="0"/>
              <a:t>)</a:t>
            </a:r>
            <a:endParaRPr lang="fr-FR" dirty="0"/>
          </a:p>
        </p:txBody>
      </p:sp>
      <p:sp>
        <p:nvSpPr>
          <p:cNvPr id="35" name="Ellipse 34"/>
          <p:cNvSpPr/>
          <p:nvPr/>
        </p:nvSpPr>
        <p:spPr>
          <a:xfrm>
            <a:off x="2483768" y="4869160"/>
            <a:ext cx="1224136" cy="8640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Club utilisateurs ACSM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(</a:t>
            </a:r>
            <a:r>
              <a:rPr lang="fr-FR" sz="1200" dirty="0" smtClean="0">
                <a:solidFill>
                  <a:srgbClr val="FF0000"/>
                </a:solidFill>
              </a:rPr>
              <a:t>?-?</a:t>
            </a:r>
            <a:r>
              <a:rPr lang="fr-FR" sz="1200" dirty="0" smtClean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42" name="Groupe 41"/>
          <p:cNvGrpSpPr/>
          <p:nvPr/>
        </p:nvGrpSpPr>
        <p:grpSpPr>
          <a:xfrm rot="19362443">
            <a:off x="3828485" y="962875"/>
            <a:ext cx="1872208" cy="792088"/>
            <a:chOff x="5796136" y="908720"/>
            <a:chExt cx="1872208" cy="792088"/>
          </a:xfrm>
        </p:grpSpPr>
        <p:sp>
          <p:nvSpPr>
            <p:cNvPr id="43" name="Bulle ronde 42"/>
            <p:cNvSpPr/>
            <p:nvPr/>
          </p:nvSpPr>
          <p:spPr>
            <a:xfrm>
              <a:off x="5796136" y="908720"/>
              <a:ext cx="1872208" cy="792088"/>
            </a:xfrm>
            <a:prstGeom prst="wedgeEllipseCallout">
              <a:avLst>
                <a:gd name="adj1" fmla="val -61747"/>
                <a:gd name="adj2" fmla="val 32225"/>
              </a:avLst>
            </a:prstGeom>
            <a:noFill/>
            <a:ln w="12700">
              <a:solidFill>
                <a:srgbClr val="0C5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6167614" y="1095126"/>
              <a:ext cx="12731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 smtClean="0"/>
                <a:t>Membres : </a:t>
              </a:r>
              <a:r>
                <a:rPr lang="fr-FR" sz="800" dirty="0" smtClean="0"/>
                <a:t>LCSQA, AASQA</a:t>
              </a:r>
            </a:p>
            <a:p>
              <a:r>
                <a:rPr lang="fr-FR" sz="800" dirty="0" smtClean="0"/>
                <a:t>(service étude) </a:t>
              </a:r>
              <a:r>
                <a:rPr lang="fr-FR" sz="800" dirty="0" smtClean="0">
                  <a:solidFill>
                    <a:srgbClr val="FF0000"/>
                  </a:solidFill>
                </a:rPr>
                <a:t>XX P</a:t>
              </a:r>
            </a:p>
            <a:p>
              <a:r>
                <a:rPr lang="fr-FR" sz="800" b="1" dirty="0" smtClean="0"/>
                <a:t>N° réunions : </a:t>
              </a:r>
              <a:r>
                <a:rPr lang="fr-FR" sz="800" dirty="0" smtClean="0"/>
                <a:t>2/an</a:t>
              </a:r>
            </a:p>
          </p:txBody>
        </p:sp>
      </p:grpSp>
      <p:grpSp>
        <p:nvGrpSpPr>
          <p:cNvPr id="45" name="Groupe 44"/>
          <p:cNvGrpSpPr/>
          <p:nvPr/>
        </p:nvGrpSpPr>
        <p:grpSpPr>
          <a:xfrm rot="19362443">
            <a:off x="5052621" y="962873"/>
            <a:ext cx="1872208" cy="792088"/>
            <a:chOff x="5796136" y="908720"/>
            <a:chExt cx="1872208" cy="792088"/>
          </a:xfrm>
        </p:grpSpPr>
        <p:sp>
          <p:nvSpPr>
            <p:cNvPr id="46" name="Bulle ronde 45"/>
            <p:cNvSpPr/>
            <p:nvPr/>
          </p:nvSpPr>
          <p:spPr>
            <a:xfrm>
              <a:off x="5796136" y="908720"/>
              <a:ext cx="1872208" cy="792088"/>
            </a:xfrm>
            <a:prstGeom prst="wedgeEllipseCallout">
              <a:avLst>
                <a:gd name="adj1" fmla="val -61049"/>
                <a:gd name="adj2" fmla="val 32002"/>
              </a:avLst>
            </a:prstGeom>
            <a:noFill/>
            <a:ln w="12700">
              <a:solidFill>
                <a:srgbClr val="0C5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6167614" y="1095126"/>
              <a:ext cx="12731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 smtClean="0"/>
                <a:t>Membres : </a:t>
              </a:r>
              <a:r>
                <a:rPr lang="fr-FR" sz="800" dirty="0" smtClean="0"/>
                <a:t>LCSQA, AASQA</a:t>
              </a:r>
            </a:p>
            <a:p>
              <a:r>
                <a:rPr lang="fr-FR" sz="800" dirty="0" smtClean="0"/>
                <a:t>(service étude) </a:t>
              </a:r>
              <a:r>
                <a:rPr lang="fr-FR" sz="800" dirty="0" smtClean="0">
                  <a:solidFill>
                    <a:srgbClr val="FF0000"/>
                  </a:solidFill>
                </a:rPr>
                <a:t>XX P</a:t>
              </a:r>
            </a:p>
            <a:p>
              <a:r>
                <a:rPr lang="fr-FR" sz="800" b="1" dirty="0" smtClean="0"/>
                <a:t>N° réunions : </a:t>
              </a:r>
              <a:r>
                <a:rPr lang="fr-FR" sz="800" dirty="0" smtClean="0"/>
                <a:t>2/an</a:t>
              </a:r>
            </a:p>
          </p:txBody>
        </p:sp>
      </p:grpSp>
      <p:grpSp>
        <p:nvGrpSpPr>
          <p:cNvPr id="48" name="Groupe 47"/>
          <p:cNvGrpSpPr/>
          <p:nvPr/>
        </p:nvGrpSpPr>
        <p:grpSpPr>
          <a:xfrm rot="19362443">
            <a:off x="6346389" y="955832"/>
            <a:ext cx="1895454" cy="792088"/>
            <a:chOff x="5796136" y="908720"/>
            <a:chExt cx="1895454" cy="792088"/>
          </a:xfrm>
        </p:grpSpPr>
        <p:sp>
          <p:nvSpPr>
            <p:cNvPr id="49" name="Bulle ronde 48"/>
            <p:cNvSpPr/>
            <p:nvPr/>
          </p:nvSpPr>
          <p:spPr>
            <a:xfrm>
              <a:off x="5796136" y="908720"/>
              <a:ext cx="1872208" cy="792088"/>
            </a:xfrm>
            <a:prstGeom prst="wedgeEllipseCallout">
              <a:avLst>
                <a:gd name="adj1" fmla="val -48059"/>
                <a:gd name="adj2" fmla="val 53903"/>
              </a:avLst>
            </a:prstGeom>
            <a:noFill/>
            <a:ln w="12700">
              <a:solidFill>
                <a:srgbClr val="0C5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5916745" y="1095128"/>
              <a:ext cx="17748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 smtClean="0"/>
                <a:t>Membres : </a:t>
              </a:r>
              <a:r>
                <a:rPr lang="fr-FR" sz="800" dirty="0" smtClean="0"/>
                <a:t>LCSQA, AASQA</a:t>
              </a:r>
            </a:p>
            <a:p>
              <a:r>
                <a:rPr lang="fr-FR" sz="800" dirty="0" smtClean="0"/>
                <a:t>(service technique/informatique) </a:t>
              </a:r>
              <a:r>
                <a:rPr lang="fr-FR" sz="800" dirty="0" smtClean="0">
                  <a:solidFill>
                    <a:srgbClr val="FF0000"/>
                  </a:solidFill>
                </a:rPr>
                <a:t>XX P</a:t>
              </a:r>
            </a:p>
            <a:p>
              <a:r>
                <a:rPr lang="fr-FR" sz="800" b="1" dirty="0" smtClean="0"/>
                <a:t>N° réunions : </a:t>
              </a:r>
              <a:r>
                <a:rPr lang="fr-FR" sz="800" dirty="0" smtClean="0"/>
                <a:t>2/an</a:t>
              </a:r>
            </a:p>
          </p:txBody>
        </p:sp>
      </p:grpSp>
      <p:grpSp>
        <p:nvGrpSpPr>
          <p:cNvPr id="51" name="Groupe 50"/>
          <p:cNvGrpSpPr/>
          <p:nvPr/>
        </p:nvGrpSpPr>
        <p:grpSpPr>
          <a:xfrm rot="19362443">
            <a:off x="7572901" y="962873"/>
            <a:ext cx="1872208" cy="792088"/>
            <a:chOff x="5566991" y="734204"/>
            <a:chExt cx="1872208" cy="792088"/>
          </a:xfrm>
        </p:grpSpPr>
        <p:sp>
          <p:nvSpPr>
            <p:cNvPr id="52" name="Bulle ronde 51"/>
            <p:cNvSpPr/>
            <p:nvPr/>
          </p:nvSpPr>
          <p:spPr>
            <a:xfrm>
              <a:off x="5566991" y="734204"/>
              <a:ext cx="1872208" cy="792088"/>
            </a:xfrm>
            <a:prstGeom prst="wedgeEllipseCallout">
              <a:avLst>
                <a:gd name="adj1" fmla="val -45492"/>
                <a:gd name="adj2" fmla="val 61488"/>
              </a:avLst>
            </a:prstGeom>
            <a:noFill/>
            <a:ln w="12700">
              <a:solidFill>
                <a:srgbClr val="0C5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5809036" y="876973"/>
              <a:ext cx="14173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 smtClean="0"/>
                <a:t>Membres : </a:t>
              </a:r>
              <a:r>
                <a:rPr lang="fr-FR" sz="800" dirty="0" smtClean="0"/>
                <a:t>BQA, AASQA</a:t>
              </a:r>
            </a:p>
            <a:p>
              <a:r>
                <a:rPr lang="fr-FR" sz="800" dirty="0" smtClean="0"/>
                <a:t>(service communication) </a:t>
              </a:r>
              <a:r>
                <a:rPr lang="fr-FR" sz="800" dirty="0" smtClean="0">
                  <a:solidFill>
                    <a:srgbClr val="FF0000"/>
                  </a:solidFill>
                </a:rPr>
                <a:t>XX P</a:t>
              </a:r>
            </a:p>
            <a:p>
              <a:r>
                <a:rPr lang="fr-FR" sz="800" b="1" dirty="0" smtClean="0"/>
                <a:t>N° réunions : </a:t>
              </a:r>
              <a:r>
                <a:rPr lang="fr-FR" sz="800" dirty="0" smtClean="0"/>
                <a:t>?</a:t>
              </a:r>
            </a:p>
          </p:txBody>
        </p:sp>
      </p:grpSp>
      <p:grpSp>
        <p:nvGrpSpPr>
          <p:cNvPr id="54" name="Groupe 53"/>
          <p:cNvGrpSpPr/>
          <p:nvPr/>
        </p:nvGrpSpPr>
        <p:grpSpPr>
          <a:xfrm rot="19362443">
            <a:off x="1355075" y="962875"/>
            <a:ext cx="1872208" cy="792088"/>
            <a:chOff x="5681564" y="821462"/>
            <a:chExt cx="1872208" cy="792088"/>
          </a:xfrm>
        </p:grpSpPr>
        <p:sp>
          <p:nvSpPr>
            <p:cNvPr id="55" name="Bulle ronde 54"/>
            <p:cNvSpPr/>
            <p:nvPr/>
          </p:nvSpPr>
          <p:spPr>
            <a:xfrm>
              <a:off x="5681564" y="821462"/>
              <a:ext cx="1872208" cy="792088"/>
            </a:xfrm>
            <a:prstGeom prst="wedgeEllipseCallout">
              <a:avLst>
                <a:gd name="adj1" fmla="val -58972"/>
                <a:gd name="adj2" fmla="val 37221"/>
              </a:avLst>
            </a:prstGeom>
            <a:noFill/>
            <a:ln w="12700">
              <a:solidFill>
                <a:srgbClr val="0C5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6167614" y="1095126"/>
              <a:ext cx="12731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 smtClean="0"/>
                <a:t>Membres : </a:t>
              </a:r>
              <a:r>
                <a:rPr lang="fr-FR" sz="800" dirty="0" smtClean="0"/>
                <a:t>LCSQA, AASQA</a:t>
              </a:r>
            </a:p>
            <a:p>
              <a:r>
                <a:rPr lang="fr-FR" sz="800" dirty="0" smtClean="0"/>
                <a:t>(service étude) </a:t>
              </a:r>
              <a:r>
                <a:rPr lang="fr-FR" sz="800" dirty="0" smtClean="0">
                  <a:solidFill>
                    <a:srgbClr val="FF0000"/>
                  </a:solidFill>
                </a:rPr>
                <a:t>XX P</a:t>
              </a:r>
            </a:p>
            <a:p>
              <a:r>
                <a:rPr lang="fr-FR" sz="800" b="1" dirty="0" smtClean="0"/>
                <a:t>N° réunions : </a:t>
              </a:r>
              <a:r>
                <a:rPr lang="fr-FR" sz="800" dirty="0" smtClean="0"/>
                <a:t>2/an</a:t>
              </a:r>
            </a:p>
          </p:txBody>
        </p:sp>
      </p:grpSp>
      <p:grpSp>
        <p:nvGrpSpPr>
          <p:cNvPr id="57" name="Groupe 56"/>
          <p:cNvGrpSpPr/>
          <p:nvPr/>
        </p:nvGrpSpPr>
        <p:grpSpPr>
          <a:xfrm rot="19362443">
            <a:off x="2604349" y="962875"/>
            <a:ext cx="1872208" cy="792088"/>
            <a:chOff x="5796136" y="908720"/>
            <a:chExt cx="1872208" cy="792088"/>
          </a:xfrm>
        </p:grpSpPr>
        <p:sp>
          <p:nvSpPr>
            <p:cNvPr id="58" name="Bulle ronde 57"/>
            <p:cNvSpPr/>
            <p:nvPr/>
          </p:nvSpPr>
          <p:spPr>
            <a:xfrm>
              <a:off x="5796136" y="908720"/>
              <a:ext cx="1872208" cy="792088"/>
            </a:xfrm>
            <a:prstGeom prst="wedgeEllipseCallout">
              <a:avLst>
                <a:gd name="adj1" fmla="val -58084"/>
                <a:gd name="adj2" fmla="val 40300"/>
              </a:avLst>
            </a:prstGeom>
            <a:noFill/>
            <a:ln w="12700">
              <a:solidFill>
                <a:srgbClr val="0C5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6167614" y="1095126"/>
              <a:ext cx="12731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 smtClean="0"/>
                <a:t>Membres : </a:t>
              </a:r>
              <a:r>
                <a:rPr lang="fr-FR" sz="800" dirty="0" smtClean="0"/>
                <a:t>LCSQA, AASQA</a:t>
              </a:r>
            </a:p>
            <a:p>
              <a:r>
                <a:rPr lang="fr-FR" sz="800" dirty="0" smtClean="0"/>
                <a:t>(service étude) </a:t>
              </a:r>
              <a:r>
                <a:rPr lang="fr-FR" sz="800" dirty="0" smtClean="0">
                  <a:solidFill>
                    <a:srgbClr val="FF0000"/>
                  </a:solidFill>
                </a:rPr>
                <a:t>XX P</a:t>
              </a:r>
            </a:p>
            <a:p>
              <a:r>
                <a:rPr lang="fr-FR" sz="800" b="1" dirty="0" smtClean="0"/>
                <a:t>N° réunions : </a:t>
              </a:r>
              <a:r>
                <a:rPr lang="fr-FR" sz="800" dirty="0" smtClean="0"/>
                <a:t>2/an</a:t>
              </a:r>
            </a:p>
          </p:txBody>
        </p:sp>
      </p:grpSp>
      <p:grpSp>
        <p:nvGrpSpPr>
          <p:cNvPr id="60" name="Groupe 59"/>
          <p:cNvGrpSpPr/>
          <p:nvPr/>
        </p:nvGrpSpPr>
        <p:grpSpPr>
          <a:xfrm rot="19362443">
            <a:off x="156077" y="926574"/>
            <a:ext cx="1872208" cy="792088"/>
            <a:chOff x="5796136" y="908720"/>
            <a:chExt cx="1872208" cy="792088"/>
          </a:xfrm>
        </p:grpSpPr>
        <p:sp>
          <p:nvSpPr>
            <p:cNvPr id="61" name="Bulle ronde 60"/>
            <p:cNvSpPr/>
            <p:nvPr/>
          </p:nvSpPr>
          <p:spPr>
            <a:xfrm>
              <a:off x="5796136" y="908720"/>
              <a:ext cx="1872208" cy="792088"/>
            </a:xfrm>
            <a:prstGeom prst="wedgeEllipseCallout">
              <a:avLst>
                <a:gd name="adj1" fmla="val -59972"/>
                <a:gd name="adj2" fmla="val 38382"/>
              </a:avLst>
            </a:prstGeom>
            <a:noFill/>
            <a:ln w="12700">
              <a:solidFill>
                <a:srgbClr val="0C5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6167614" y="1095126"/>
              <a:ext cx="12731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 smtClean="0"/>
                <a:t>Membres : </a:t>
              </a:r>
              <a:r>
                <a:rPr lang="fr-FR" sz="800" dirty="0" smtClean="0"/>
                <a:t>LCSQA, AASQA</a:t>
              </a:r>
            </a:p>
            <a:p>
              <a:r>
                <a:rPr lang="fr-FR" sz="800" dirty="0" smtClean="0"/>
                <a:t>(service technique) </a:t>
              </a:r>
              <a:r>
                <a:rPr lang="fr-FR" sz="800" dirty="0" smtClean="0">
                  <a:solidFill>
                    <a:srgbClr val="FF0000"/>
                  </a:solidFill>
                </a:rPr>
                <a:t>XX P</a:t>
              </a:r>
            </a:p>
            <a:p>
              <a:r>
                <a:rPr lang="fr-FR" sz="800" b="1" dirty="0" smtClean="0"/>
                <a:t>N° réunions : </a:t>
              </a:r>
              <a:r>
                <a:rPr lang="fr-FR" sz="800" dirty="0" smtClean="0"/>
                <a:t>2/an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Comitologie actuelle </a:t>
            </a:r>
            <a:r>
              <a:rPr lang="fr-FR" dirty="0" smtClean="0"/>
              <a:t>(novembre </a:t>
            </a:r>
            <a:r>
              <a:rPr lang="fr-FR" dirty="0" smtClean="0"/>
              <a:t>2016)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923928" y="908720"/>
            <a:ext cx="1368152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CPS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7504" y="2276872"/>
            <a:ext cx="1080120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Mesures automatiques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555776" y="2276872"/>
            <a:ext cx="1008112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Particules</a:t>
            </a:r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59632" y="2276872"/>
            <a:ext cx="1224136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Benzène, HAP, métaux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860032" y="2276872"/>
            <a:ext cx="1584176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Emissions, modélisation, traitement des données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516216" y="2276872"/>
            <a:ext cx="1368152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Informatique des AASQA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635896" y="2276872"/>
            <a:ext cx="1152128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Sites ruraux nationaux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956376" y="2276872"/>
            <a:ext cx="1080120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Communication</a:t>
            </a:r>
          </a:p>
          <a:p>
            <a:pPr algn="ctr"/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076056" y="3140968"/>
            <a:ext cx="1080120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GT</a:t>
            </a:r>
          </a:p>
          <a:p>
            <a:pPr algn="ctr"/>
            <a:r>
              <a:rPr lang="fr-FR" sz="1000" dirty="0" smtClean="0"/>
              <a:t>Zones sensibles </a:t>
            </a:r>
          </a:p>
          <a:p>
            <a:pPr algn="ctr"/>
            <a:r>
              <a:rPr lang="fr-FR" sz="1000" dirty="0" smtClean="0"/>
              <a:t>(2015-2016)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331640" y="3140968"/>
            <a:ext cx="1080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GT</a:t>
            </a:r>
          </a:p>
          <a:p>
            <a:pPr algn="ctr"/>
            <a:r>
              <a:rPr lang="fr-FR" sz="1000" dirty="0" smtClean="0"/>
              <a:t>Validation données</a:t>
            </a:r>
          </a:p>
          <a:p>
            <a:pPr algn="ctr"/>
            <a:r>
              <a:rPr lang="fr-FR" sz="1000" dirty="0" smtClean="0"/>
              <a:t>(2014-2016)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2627784" y="3140968"/>
            <a:ext cx="936104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CARA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660232" y="3140968"/>
            <a:ext cx="1080120" cy="129266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Rénovation et homologation </a:t>
            </a:r>
            <a:r>
              <a:rPr lang="fr-FR" sz="1000" dirty="0" err="1" smtClean="0">
                <a:solidFill>
                  <a:schemeClr val="bg1"/>
                </a:solidFill>
              </a:rPr>
              <a:t>syst</a:t>
            </a:r>
            <a:r>
              <a:rPr lang="fr-FR" sz="1000" dirty="0" smtClean="0">
                <a:solidFill>
                  <a:schemeClr val="bg1"/>
                </a:solidFill>
              </a:rPr>
              <a:t>. acquisition et postes centraux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076056" y="3933056"/>
            <a:ext cx="1080120" cy="113877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GT</a:t>
            </a:r>
          </a:p>
          <a:p>
            <a:pPr algn="ctr"/>
            <a:r>
              <a:rPr lang="fr-FR" sz="1000" dirty="0" smtClean="0"/>
              <a:t>Classification critères implantation stations</a:t>
            </a:r>
          </a:p>
          <a:p>
            <a:pPr algn="ctr"/>
            <a:r>
              <a:rPr lang="fr-FR" sz="1000" dirty="0" smtClean="0"/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/>
              <a:t>)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7956376" y="3140968"/>
            <a:ext cx="1080120" cy="677108"/>
          </a:xfrm>
          <a:prstGeom prst="rect">
            <a:avLst/>
          </a:prstGeom>
          <a:solidFill>
            <a:srgbClr val="00B050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Code couleurs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660232" y="4509120"/>
            <a:ext cx="1080120" cy="830997"/>
          </a:xfrm>
          <a:prstGeom prst="rect">
            <a:avLst/>
          </a:prstGeom>
          <a:solidFill>
            <a:srgbClr val="00B050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Référentiel constituants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627784" y="3976028"/>
            <a:ext cx="936104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PUF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07504" y="3140968"/>
            <a:ext cx="1080120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GT</a:t>
            </a:r>
          </a:p>
          <a:p>
            <a:pPr algn="ctr"/>
            <a:r>
              <a:rPr lang="fr-FR" sz="1000" dirty="0" smtClean="0"/>
              <a:t>Incertitudes</a:t>
            </a:r>
          </a:p>
          <a:p>
            <a:pPr algn="ctr"/>
            <a:r>
              <a:rPr lang="fr-FR" sz="1000" dirty="0" smtClean="0"/>
              <a:t>(2016- </a:t>
            </a:r>
            <a:r>
              <a:rPr lang="fr-FR" sz="1000" dirty="0" smtClean="0">
                <a:solidFill>
                  <a:srgbClr val="FF0000"/>
                </a:solidFill>
              </a:rPr>
              <a:t>?</a:t>
            </a:r>
            <a:r>
              <a:rPr lang="fr-FR" sz="1000" dirty="0" smtClean="0"/>
              <a:t>)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 rot="3133654">
            <a:off x="259343" y="4706818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 smtClean="0"/>
              <a:t>Membres : </a:t>
            </a:r>
            <a:r>
              <a:rPr lang="fr-FR" sz="800" dirty="0" smtClean="0"/>
              <a:t>LCSQA, AASQA</a:t>
            </a:r>
          </a:p>
          <a:p>
            <a:r>
              <a:rPr lang="fr-FR" sz="800" dirty="0" smtClean="0"/>
              <a:t>(service étude) </a:t>
            </a:r>
            <a:r>
              <a:rPr lang="fr-FR" sz="800" dirty="0" smtClean="0">
                <a:solidFill>
                  <a:srgbClr val="FF0000"/>
                </a:solidFill>
              </a:rPr>
              <a:t>XX P</a:t>
            </a:r>
          </a:p>
          <a:p>
            <a:r>
              <a:rPr lang="fr-FR" sz="800" b="1" dirty="0" smtClean="0"/>
              <a:t>N° réunions : </a:t>
            </a:r>
            <a:r>
              <a:rPr lang="fr-FR" sz="800" b="1" dirty="0" smtClean="0">
                <a:solidFill>
                  <a:srgbClr val="FF0000"/>
                </a:solidFill>
              </a:rPr>
              <a:t>X</a:t>
            </a:r>
            <a:r>
              <a:rPr lang="fr-FR" sz="800" dirty="0" smtClean="0"/>
              <a:t>/an</a:t>
            </a:r>
          </a:p>
        </p:txBody>
      </p:sp>
      <p:sp>
        <p:nvSpPr>
          <p:cNvPr id="39" name="Bulle ronde 38"/>
          <p:cNvSpPr/>
          <p:nvPr/>
        </p:nvSpPr>
        <p:spPr>
          <a:xfrm rot="3133654">
            <a:off x="4678639" y="5485017"/>
            <a:ext cx="1596563" cy="713927"/>
          </a:xfrm>
          <a:prstGeom prst="wedgeEllipseCallout">
            <a:avLst>
              <a:gd name="adj1" fmla="val -37237"/>
              <a:gd name="adj2" fmla="val -67508"/>
            </a:avLst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Bulle ronde 39"/>
          <p:cNvSpPr/>
          <p:nvPr/>
        </p:nvSpPr>
        <p:spPr>
          <a:xfrm>
            <a:off x="3635896" y="4149080"/>
            <a:ext cx="1368152" cy="720080"/>
          </a:xfrm>
          <a:prstGeom prst="wedgeEllipseCallout">
            <a:avLst>
              <a:gd name="adj1" fmla="val -55701"/>
              <a:gd name="adj2" fmla="val -112739"/>
            </a:avLst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Bulle ronde 40"/>
          <p:cNvSpPr/>
          <p:nvPr/>
        </p:nvSpPr>
        <p:spPr>
          <a:xfrm rot="3133654">
            <a:off x="2854323" y="5188872"/>
            <a:ext cx="1561601" cy="792088"/>
          </a:xfrm>
          <a:prstGeom prst="wedgeEllipseCallout">
            <a:avLst>
              <a:gd name="adj1" fmla="val -63470"/>
              <a:gd name="adj2" fmla="val -20182"/>
            </a:avLst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Bulle ronde 41"/>
          <p:cNvSpPr/>
          <p:nvPr/>
        </p:nvSpPr>
        <p:spPr>
          <a:xfrm rot="3133654">
            <a:off x="1416644" y="4679752"/>
            <a:ext cx="1548790" cy="792088"/>
          </a:xfrm>
          <a:prstGeom prst="wedgeEllipseCallout">
            <a:avLst>
              <a:gd name="adj1" fmla="val -66859"/>
              <a:gd name="adj2" fmla="val -50233"/>
            </a:avLst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 rot="3133654">
            <a:off x="4867855" y="5642922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 smtClean="0"/>
              <a:t>Membres : </a:t>
            </a:r>
            <a:r>
              <a:rPr lang="fr-FR" sz="800" dirty="0" smtClean="0"/>
              <a:t>LCSQA, AASQA</a:t>
            </a:r>
          </a:p>
          <a:p>
            <a:r>
              <a:rPr lang="fr-FR" sz="800" dirty="0" smtClean="0"/>
              <a:t>(service étude) </a:t>
            </a:r>
            <a:r>
              <a:rPr lang="fr-FR" sz="800" dirty="0" smtClean="0">
                <a:solidFill>
                  <a:srgbClr val="FF0000"/>
                </a:solidFill>
              </a:rPr>
              <a:t>XX P</a:t>
            </a:r>
          </a:p>
          <a:p>
            <a:r>
              <a:rPr lang="fr-FR" sz="800" b="1" dirty="0" smtClean="0"/>
              <a:t>N° réunions : </a:t>
            </a:r>
            <a:r>
              <a:rPr lang="fr-FR" sz="800" b="1" dirty="0" smtClean="0">
                <a:solidFill>
                  <a:srgbClr val="FF0000"/>
                </a:solidFill>
              </a:rPr>
              <a:t>X</a:t>
            </a:r>
            <a:r>
              <a:rPr lang="fr-FR" sz="800" dirty="0" smtClean="0"/>
              <a:t>/an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3707904" y="4263479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 smtClean="0"/>
              <a:t>Membres : </a:t>
            </a:r>
            <a:r>
              <a:rPr lang="fr-FR" sz="800" dirty="0" smtClean="0"/>
              <a:t>LCSQA, AASQA</a:t>
            </a:r>
          </a:p>
          <a:p>
            <a:r>
              <a:rPr lang="fr-FR" sz="800" dirty="0" smtClean="0"/>
              <a:t>(service étude) </a:t>
            </a:r>
            <a:r>
              <a:rPr lang="fr-FR" sz="800" dirty="0" smtClean="0">
                <a:solidFill>
                  <a:srgbClr val="FF0000"/>
                </a:solidFill>
              </a:rPr>
              <a:t>XX P</a:t>
            </a:r>
          </a:p>
          <a:p>
            <a:r>
              <a:rPr lang="fr-FR" sz="800" b="1" dirty="0" smtClean="0"/>
              <a:t>N° réunions : </a:t>
            </a:r>
            <a:r>
              <a:rPr lang="fr-FR" sz="800" b="1" dirty="0" smtClean="0">
                <a:solidFill>
                  <a:srgbClr val="FF0000"/>
                </a:solidFill>
              </a:rPr>
              <a:t>X</a:t>
            </a:r>
            <a:r>
              <a:rPr lang="fr-FR" sz="800" dirty="0" smtClean="0"/>
              <a:t>/an</a:t>
            </a:r>
          </a:p>
        </p:txBody>
      </p:sp>
      <p:sp>
        <p:nvSpPr>
          <p:cNvPr id="45" name="ZoneTexte 44"/>
          <p:cNvSpPr txBox="1"/>
          <p:nvPr/>
        </p:nvSpPr>
        <p:spPr>
          <a:xfrm rot="3133654">
            <a:off x="2995647" y="5354890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 smtClean="0"/>
              <a:t>Membres : </a:t>
            </a:r>
            <a:r>
              <a:rPr lang="fr-FR" sz="800" dirty="0" smtClean="0"/>
              <a:t>LCSQA, AASQA</a:t>
            </a:r>
          </a:p>
          <a:p>
            <a:r>
              <a:rPr lang="fr-FR" sz="800" dirty="0" smtClean="0"/>
              <a:t>(service étude) </a:t>
            </a:r>
            <a:r>
              <a:rPr lang="fr-FR" sz="800" dirty="0" smtClean="0">
                <a:solidFill>
                  <a:srgbClr val="FF0000"/>
                </a:solidFill>
              </a:rPr>
              <a:t>XX P</a:t>
            </a:r>
          </a:p>
          <a:p>
            <a:r>
              <a:rPr lang="fr-FR" sz="800" b="1" dirty="0" smtClean="0"/>
              <a:t>N° réunions : </a:t>
            </a:r>
            <a:r>
              <a:rPr lang="fr-FR" sz="800" b="1" dirty="0" smtClean="0">
                <a:solidFill>
                  <a:srgbClr val="FF0000"/>
                </a:solidFill>
              </a:rPr>
              <a:t>X</a:t>
            </a:r>
            <a:r>
              <a:rPr lang="fr-FR" sz="800" dirty="0" smtClean="0"/>
              <a:t>/an</a:t>
            </a:r>
          </a:p>
        </p:txBody>
      </p:sp>
      <p:sp>
        <p:nvSpPr>
          <p:cNvPr id="46" name="ZoneTexte 45"/>
          <p:cNvSpPr txBox="1"/>
          <p:nvPr/>
        </p:nvSpPr>
        <p:spPr>
          <a:xfrm rot="3133654">
            <a:off x="1627495" y="4922842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 smtClean="0"/>
              <a:t>Membres : </a:t>
            </a:r>
            <a:r>
              <a:rPr lang="fr-FR" sz="800" dirty="0" smtClean="0"/>
              <a:t>LCSQA, AASQA</a:t>
            </a:r>
          </a:p>
          <a:p>
            <a:r>
              <a:rPr lang="fr-FR" sz="800" dirty="0" smtClean="0"/>
              <a:t>(service étude) </a:t>
            </a:r>
            <a:r>
              <a:rPr lang="fr-FR" sz="800" dirty="0" smtClean="0">
                <a:solidFill>
                  <a:srgbClr val="FF0000"/>
                </a:solidFill>
              </a:rPr>
              <a:t>XX P </a:t>
            </a:r>
          </a:p>
          <a:p>
            <a:r>
              <a:rPr lang="fr-FR" sz="800" b="1" dirty="0" smtClean="0"/>
              <a:t>N° réunions : </a:t>
            </a:r>
            <a:r>
              <a:rPr lang="fr-FR" sz="800" b="1" dirty="0" smtClean="0">
                <a:solidFill>
                  <a:srgbClr val="FF0000"/>
                </a:solidFill>
              </a:rPr>
              <a:t>X</a:t>
            </a:r>
            <a:r>
              <a:rPr lang="fr-FR" sz="800" dirty="0" smtClean="0"/>
              <a:t>/an</a:t>
            </a:r>
          </a:p>
        </p:txBody>
      </p:sp>
      <p:sp>
        <p:nvSpPr>
          <p:cNvPr id="48" name="Bulle ronde 47"/>
          <p:cNvSpPr/>
          <p:nvPr/>
        </p:nvSpPr>
        <p:spPr>
          <a:xfrm rot="3133654">
            <a:off x="148576" y="4534187"/>
            <a:ext cx="1544870" cy="792088"/>
          </a:xfrm>
          <a:prstGeom prst="wedgeEllipseCallout">
            <a:avLst>
              <a:gd name="adj1" fmla="val -66859"/>
              <a:gd name="adj2" fmla="val -50233"/>
            </a:avLst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 rot="2727324">
            <a:off x="7932925" y="4533843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 smtClean="0"/>
              <a:t>Membres : </a:t>
            </a:r>
            <a:r>
              <a:rPr lang="fr-FR" sz="800" dirty="0" smtClean="0"/>
              <a:t>LCSQA, AASQA</a:t>
            </a:r>
          </a:p>
          <a:p>
            <a:r>
              <a:rPr lang="fr-FR" sz="800" dirty="0" smtClean="0"/>
              <a:t>(service étude) </a:t>
            </a:r>
            <a:r>
              <a:rPr lang="fr-FR" sz="800" dirty="0" smtClean="0">
                <a:solidFill>
                  <a:srgbClr val="FF0000"/>
                </a:solidFill>
              </a:rPr>
              <a:t>XX P</a:t>
            </a:r>
          </a:p>
          <a:p>
            <a:r>
              <a:rPr lang="fr-FR" sz="800" b="1" dirty="0" smtClean="0"/>
              <a:t>N° réunions : </a:t>
            </a:r>
            <a:r>
              <a:rPr lang="fr-FR" sz="800" b="1" dirty="0" smtClean="0">
                <a:solidFill>
                  <a:srgbClr val="FF0000"/>
                </a:solidFill>
              </a:rPr>
              <a:t>X</a:t>
            </a:r>
            <a:r>
              <a:rPr lang="fr-FR" sz="800" dirty="0" smtClean="0"/>
              <a:t>/an</a:t>
            </a:r>
          </a:p>
        </p:txBody>
      </p:sp>
      <p:sp>
        <p:nvSpPr>
          <p:cNvPr id="52" name="Bulle ronde 51"/>
          <p:cNvSpPr/>
          <p:nvPr/>
        </p:nvSpPr>
        <p:spPr>
          <a:xfrm rot="2519569">
            <a:off x="7713561" y="4400512"/>
            <a:ext cx="1622827" cy="587373"/>
          </a:xfrm>
          <a:prstGeom prst="wedgeEllipseCallout">
            <a:avLst>
              <a:gd name="adj1" fmla="val -62138"/>
              <a:gd name="adj2" fmla="val 7442"/>
            </a:avLst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Bulle ronde 54"/>
          <p:cNvSpPr/>
          <p:nvPr/>
        </p:nvSpPr>
        <p:spPr>
          <a:xfrm>
            <a:off x="3707904" y="3140968"/>
            <a:ext cx="1224136" cy="864096"/>
          </a:xfrm>
          <a:prstGeom prst="wedgeEllipseCallout">
            <a:avLst>
              <a:gd name="adj1" fmla="val 60237"/>
              <a:gd name="adj2" fmla="val -32637"/>
            </a:avLst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3707904" y="3356992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 smtClean="0"/>
              <a:t>Membres : </a:t>
            </a:r>
            <a:r>
              <a:rPr lang="fr-FR" sz="800" dirty="0" smtClean="0"/>
              <a:t>LCSQA, AASQA</a:t>
            </a:r>
          </a:p>
          <a:p>
            <a:r>
              <a:rPr lang="fr-FR" sz="800" dirty="0" smtClean="0"/>
              <a:t>(service étude) </a:t>
            </a:r>
            <a:r>
              <a:rPr lang="fr-FR" sz="800" dirty="0" smtClean="0">
                <a:solidFill>
                  <a:srgbClr val="FF0000"/>
                </a:solidFill>
              </a:rPr>
              <a:t>XX P</a:t>
            </a:r>
          </a:p>
          <a:p>
            <a:r>
              <a:rPr lang="fr-FR" sz="800" b="1" dirty="0" smtClean="0"/>
              <a:t>N° réunions : </a:t>
            </a:r>
            <a:r>
              <a:rPr lang="fr-FR" sz="800" b="1" dirty="0" smtClean="0">
                <a:solidFill>
                  <a:srgbClr val="FF0000"/>
                </a:solidFill>
              </a:rPr>
              <a:t>X</a:t>
            </a:r>
            <a:r>
              <a:rPr lang="fr-FR" sz="800" dirty="0" smtClean="0"/>
              <a:t>/an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6022399" y="1044025"/>
            <a:ext cx="1861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 smtClean="0"/>
              <a:t>Membres : </a:t>
            </a:r>
            <a:r>
              <a:rPr lang="fr-FR" sz="800" dirty="0" smtClean="0"/>
              <a:t>BQA, LCSQA, Fédé ATMO,</a:t>
            </a:r>
          </a:p>
          <a:p>
            <a:r>
              <a:rPr lang="fr-FR" sz="800" dirty="0" smtClean="0"/>
              <a:t>Directeurs AASQA (hexa-groupes)</a:t>
            </a:r>
          </a:p>
          <a:p>
            <a:r>
              <a:rPr lang="fr-FR" sz="800" dirty="0" smtClean="0"/>
              <a:t>16 P</a:t>
            </a:r>
          </a:p>
          <a:p>
            <a:r>
              <a:rPr lang="fr-FR" sz="800" b="1" dirty="0" smtClean="0"/>
              <a:t>N° réunions : </a:t>
            </a:r>
            <a:r>
              <a:rPr lang="fr-FR" sz="800" dirty="0" smtClean="0"/>
              <a:t>5/6 an</a:t>
            </a:r>
          </a:p>
        </p:txBody>
      </p:sp>
      <p:grpSp>
        <p:nvGrpSpPr>
          <p:cNvPr id="58" name="Groupe 37"/>
          <p:cNvGrpSpPr/>
          <p:nvPr/>
        </p:nvGrpSpPr>
        <p:grpSpPr>
          <a:xfrm>
            <a:off x="5796135" y="908720"/>
            <a:ext cx="2088232" cy="792088"/>
            <a:chOff x="5796136" y="908720"/>
            <a:chExt cx="1947374" cy="792088"/>
          </a:xfrm>
        </p:grpSpPr>
        <p:sp>
          <p:nvSpPr>
            <p:cNvPr id="59" name="Bulle ronde 58"/>
            <p:cNvSpPr/>
            <p:nvPr/>
          </p:nvSpPr>
          <p:spPr>
            <a:xfrm>
              <a:off x="5796136" y="908720"/>
              <a:ext cx="1872208" cy="792088"/>
            </a:xfrm>
            <a:prstGeom prst="wedgeEllipseCallout">
              <a:avLst>
                <a:gd name="adj1" fmla="val -81438"/>
                <a:gd name="adj2" fmla="val 17510"/>
              </a:avLst>
            </a:prstGeom>
            <a:noFill/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6007137" y="1044025"/>
              <a:ext cx="17363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 smtClean="0"/>
                <a:t>Membres : </a:t>
              </a:r>
              <a:r>
                <a:rPr lang="fr-FR" sz="800" dirty="0" smtClean="0"/>
                <a:t>BQA, LCSQA, Fédé ATMO,</a:t>
              </a:r>
            </a:p>
            <a:p>
              <a:r>
                <a:rPr lang="fr-FR" sz="800" dirty="0" smtClean="0"/>
                <a:t>Directeurs AASQA (hexa-groupes)</a:t>
              </a:r>
            </a:p>
            <a:p>
              <a:r>
                <a:rPr lang="fr-FR" sz="800" dirty="0" smtClean="0"/>
                <a:t>16 P</a:t>
              </a:r>
            </a:p>
            <a:p>
              <a:r>
                <a:rPr lang="fr-FR" sz="800" b="1" dirty="0" smtClean="0"/>
                <a:t>N° réunions : </a:t>
              </a:r>
              <a:r>
                <a:rPr lang="fr-FR" sz="800" dirty="0" smtClean="0"/>
                <a:t>5/6 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Comitologie actuelle </a:t>
            </a:r>
            <a:r>
              <a:rPr lang="fr-FR" dirty="0" smtClean="0"/>
              <a:t>(novembre </a:t>
            </a:r>
            <a:r>
              <a:rPr lang="fr-FR" dirty="0" smtClean="0"/>
              <a:t>2016)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923928" y="908720"/>
            <a:ext cx="1368152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CPS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7504" y="2276872"/>
            <a:ext cx="1080120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Mesures automatiques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555776" y="2276872"/>
            <a:ext cx="1008112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Particules</a:t>
            </a:r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59632" y="2276872"/>
            <a:ext cx="1224136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Benzène, HAP, métaux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860032" y="2276872"/>
            <a:ext cx="1584176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Emissions, modélisation, traitement des données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516216" y="2276872"/>
            <a:ext cx="1368152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Informatique des AASQA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635896" y="2276872"/>
            <a:ext cx="1152128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Sites ruraux nationaux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956376" y="2276872"/>
            <a:ext cx="1080120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Communication</a:t>
            </a:r>
          </a:p>
          <a:p>
            <a:pPr algn="ctr"/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076056" y="3140968"/>
            <a:ext cx="1080120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GT</a:t>
            </a:r>
          </a:p>
          <a:p>
            <a:pPr algn="ctr"/>
            <a:r>
              <a:rPr lang="fr-FR" sz="1000" dirty="0" smtClean="0"/>
              <a:t>Zones sensibles </a:t>
            </a:r>
          </a:p>
          <a:p>
            <a:pPr algn="ctr"/>
            <a:r>
              <a:rPr lang="fr-FR" sz="1000" dirty="0" smtClean="0"/>
              <a:t>(2015-2016)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331640" y="3140968"/>
            <a:ext cx="108012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GT</a:t>
            </a:r>
          </a:p>
          <a:p>
            <a:pPr algn="ctr"/>
            <a:r>
              <a:rPr lang="fr-FR" sz="1000" dirty="0" smtClean="0"/>
              <a:t>Validation données</a:t>
            </a:r>
          </a:p>
          <a:p>
            <a:pPr algn="ctr"/>
            <a:r>
              <a:rPr lang="fr-FR" sz="1000" dirty="0" smtClean="0"/>
              <a:t>(2014-2016)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2627784" y="3140968"/>
            <a:ext cx="936104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CARA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660232" y="3140968"/>
            <a:ext cx="1080120" cy="129266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Rénovation et homologation </a:t>
            </a:r>
            <a:r>
              <a:rPr lang="fr-FR" sz="1000" dirty="0" err="1" smtClean="0">
                <a:solidFill>
                  <a:schemeClr val="bg1"/>
                </a:solidFill>
              </a:rPr>
              <a:t>syst</a:t>
            </a:r>
            <a:r>
              <a:rPr lang="fr-FR" sz="1000" dirty="0" smtClean="0">
                <a:solidFill>
                  <a:schemeClr val="bg1"/>
                </a:solidFill>
              </a:rPr>
              <a:t>. acquisition et postes centraux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076056" y="3933056"/>
            <a:ext cx="1080120" cy="113877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GT</a:t>
            </a:r>
          </a:p>
          <a:p>
            <a:pPr algn="ctr"/>
            <a:r>
              <a:rPr lang="fr-FR" sz="1000" dirty="0" smtClean="0"/>
              <a:t>Classification critères implantation stations</a:t>
            </a:r>
          </a:p>
          <a:p>
            <a:pPr algn="ctr"/>
            <a:r>
              <a:rPr lang="fr-FR" sz="1000" dirty="0" smtClean="0"/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/>
              <a:t>)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7956376" y="3140968"/>
            <a:ext cx="1080120" cy="677108"/>
          </a:xfrm>
          <a:prstGeom prst="rect">
            <a:avLst/>
          </a:prstGeom>
          <a:solidFill>
            <a:srgbClr val="00B050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Code couleurs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660232" y="4509120"/>
            <a:ext cx="1080120" cy="830997"/>
          </a:xfrm>
          <a:prstGeom prst="rect">
            <a:avLst/>
          </a:prstGeom>
          <a:solidFill>
            <a:srgbClr val="00B050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Référentiel constituants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627784" y="3976028"/>
            <a:ext cx="936104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PUF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07504" y="3140968"/>
            <a:ext cx="1080120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GT</a:t>
            </a:r>
          </a:p>
          <a:p>
            <a:pPr algn="ctr"/>
            <a:r>
              <a:rPr lang="fr-FR" sz="1000" dirty="0" smtClean="0"/>
              <a:t>Incertitudes</a:t>
            </a:r>
          </a:p>
          <a:p>
            <a:pPr algn="ctr"/>
            <a:r>
              <a:rPr lang="fr-FR" sz="1000" dirty="0" smtClean="0"/>
              <a:t>(2016- </a:t>
            </a:r>
            <a:r>
              <a:rPr lang="fr-FR" sz="1000" dirty="0" smtClean="0">
                <a:solidFill>
                  <a:srgbClr val="FF0000"/>
                </a:solidFill>
              </a:rPr>
              <a:t>?</a:t>
            </a:r>
            <a:r>
              <a:rPr lang="fr-FR" sz="1000" dirty="0" smtClean="0"/>
              <a:t>)</a:t>
            </a:r>
            <a:endParaRPr lang="fr-FR" dirty="0"/>
          </a:p>
        </p:txBody>
      </p:sp>
      <p:sp>
        <p:nvSpPr>
          <p:cNvPr id="35" name="Ellipse 34"/>
          <p:cNvSpPr/>
          <p:nvPr/>
        </p:nvSpPr>
        <p:spPr>
          <a:xfrm>
            <a:off x="2483768" y="4869160"/>
            <a:ext cx="1224136" cy="8640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Club utilisateurs ACSM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(</a:t>
            </a:r>
            <a:r>
              <a:rPr lang="fr-FR" sz="1200" dirty="0" smtClean="0">
                <a:solidFill>
                  <a:srgbClr val="FF0000"/>
                </a:solidFill>
              </a:rPr>
              <a:t>?-?</a:t>
            </a:r>
            <a:r>
              <a:rPr lang="fr-FR" sz="1200" dirty="0" smtClean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3" name="Groupe 37"/>
          <p:cNvGrpSpPr/>
          <p:nvPr/>
        </p:nvGrpSpPr>
        <p:grpSpPr>
          <a:xfrm>
            <a:off x="5796135" y="908720"/>
            <a:ext cx="2088232" cy="792088"/>
            <a:chOff x="5796136" y="908720"/>
            <a:chExt cx="1947374" cy="792088"/>
          </a:xfrm>
        </p:grpSpPr>
        <p:sp>
          <p:nvSpPr>
            <p:cNvPr id="36" name="Bulle ronde 35"/>
            <p:cNvSpPr/>
            <p:nvPr/>
          </p:nvSpPr>
          <p:spPr>
            <a:xfrm>
              <a:off x="5796136" y="908720"/>
              <a:ext cx="1872208" cy="792088"/>
            </a:xfrm>
            <a:prstGeom prst="wedgeEllipseCallout">
              <a:avLst>
                <a:gd name="adj1" fmla="val -81438"/>
                <a:gd name="adj2" fmla="val 17510"/>
              </a:avLst>
            </a:prstGeom>
            <a:noFill/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007137" y="1044025"/>
              <a:ext cx="17363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 smtClean="0"/>
                <a:t>Membres : </a:t>
              </a:r>
              <a:r>
                <a:rPr lang="fr-FR" sz="800" dirty="0" smtClean="0"/>
                <a:t>BQA, LCSQA, Fédé ATMO,</a:t>
              </a:r>
            </a:p>
            <a:p>
              <a:r>
                <a:rPr lang="fr-FR" sz="800" dirty="0" smtClean="0"/>
                <a:t>Directeurs AASQA (hexa-groupes)</a:t>
              </a:r>
            </a:p>
            <a:p>
              <a:r>
                <a:rPr lang="fr-FR" sz="800" dirty="0" smtClean="0"/>
                <a:t>16 P</a:t>
              </a:r>
            </a:p>
            <a:p>
              <a:r>
                <a:rPr lang="fr-FR" sz="800" b="1" dirty="0" smtClean="0"/>
                <a:t>N° réunions : </a:t>
              </a:r>
              <a:r>
                <a:rPr lang="fr-FR" sz="800" dirty="0" smtClean="0"/>
                <a:t>5/6 an</a:t>
              </a:r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4010960" y="5580529"/>
            <a:ext cx="1281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 smtClean="0"/>
              <a:t>Membres : </a:t>
            </a:r>
            <a:r>
              <a:rPr lang="fr-FR" sz="800" dirty="0" smtClean="0"/>
              <a:t>LCSQA, AASQA</a:t>
            </a:r>
          </a:p>
          <a:p>
            <a:r>
              <a:rPr lang="fr-FR" sz="800" dirty="0" smtClean="0"/>
              <a:t>(service étude/technique)</a:t>
            </a:r>
          </a:p>
          <a:p>
            <a:r>
              <a:rPr lang="fr-FR" sz="800" dirty="0" smtClean="0">
                <a:solidFill>
                  <a:srgbClr val="FF0000"/>
                </a:solidFill>
              </a:rPr>
              <a:t>XX</a:t>
            </a:r>
            <a:r>
              <a:rPr lang="fr-FR" sz="800" dirty="0" smtClean="0"/>
              <a:t>P</a:t>
            </a:r>
          </a:p>
          <a:p>
            <a:r>
              <a:rPr lang="fr-FR" sz="800" b="1" dirty="0" smtClean="0"/>
              <a:t>N° réunions : </a:t>
            </a:r>
            <a:r>
              <a:rPr lang="fr-FR" sz="800" dirty="0" smtClean="0">
                <a:solidFill>
                  <a:srgbClr val="FF0000"/>
                </a:solidFill>
              </a:rPr>
              <a:t>X</a:t>
            </a:r>
            <a:r>
              <a:rPr lang="fr-FR" sz="800" dirty="0" smtClean="0"/>
              <a:t>/an</a:t>
            </a:r>
          </a:p>
        </p:txBody>
      </p:sp>
      <p:sp>
        <p:nvSpPr>
          <p:cNvPr id="40" name="Bulle ronde 39"/>
          <p:cNvSpPr/>
          <p:nvPr/>
        </p:nvSpPr>
        <p:spPr>
          <a:xfrm>
            <a:off x="3707904" y="5445224"/>
            <a:ext cx="2007629" cy="792088"/>
          </a:xfrm>
          <a:prstGeom prst="wedgeEllipseCallout">
            <a:avLst>
              <a:gd name="adj1" fmla="val -49834"/>
              <a:gd name="adj2" fmla="val -75550"/>
            </a:avLst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923928" y="908720"/>
            <a:ext cx="1368152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CPS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7504" y="2276872"/>
            <a:ext cx="1080120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Mesures automatiques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555776" y="2276872"/>
            <a:ext cx="1008112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Particules</a:t>
            </a:r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59632" y="2276872"/>
            <a:ext cx="1224136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Benzène, HAP, métaux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860032" y="2276872"/>
            <a:ext cx="1584176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Emissions, modélisation, traitement des données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516216" y="2276872"/>
            <a:ext cx="1368152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Informatique des AASQA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635896" y="2276872"/>
            <a:ext cx="1152128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Sites ruraux nationaux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956376" y="2276872"/>
            <a:ext cx="1080120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Communication</a:t>
            </a:r>
          </a:p>
          <a:p>
            <a:pPr algn="ctr"/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627784" y="3140968"/>
            <a:ext cx="936104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CARA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660232" y="3140968"/>
            <a:ext cx="1080120" cy="129266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Rénovation et homologation </a:t>
            </a:r>
            <a:r>
              <a:rPr lang="fr-FR" sz="1000" dirty="0" err="1" smtClean="0">
                <a:solidFill>
                  <a:schemeClr val="bg1"/>
                </a:solidFill>
              </a:rPr>
              <a:t>syst</a:t>
            </a:r>
            <a:r>
              <a:rPr lang="fr-FR" sz="1000" dirty="0" smtClean="0">
                <a:solidFill>
                  <a:schemeClr val="bg1"/>
                </a:solidFill>
              </a:rPr>
              <a:t>. acquisition et postes centraux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956376" y="3140968"/>
            <a:ext cx="1080120" cy="677108"/>
          </a:xfrm>
          <a:prstGeom prst="rect">
            <a:avLst/>
          </a:prstGeom>
          <a:solidFill>
            <a:srgbClr val="00B050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Code couleurs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660232" y="4509120"/>
            <a:ext cx="1080120" cy="830997"/>
          </a:xfrm>
          <a:prstGeom prst="rect">
            <a:avLst/>
          </a:prstGeom>
          <a:solidFill>
            <a:srgbClr val="00B050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Référentiel constituants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627784" y="4408076"/>
            <a:ext cx="936104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PUF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(</a:t>
            </a:r>
            <a:r>
              <a:rPr lang="fr-FR" sz="1000" dirty="0" smtClean="0">
                <a:solidFill>
                  <a:srgbClr val="FF0000"/>
                </a:solidFill>
              </a:rPr>
              <a:t>?-?</a:t>
            </a:r>
            <a:r>
              <a:rPr lang="fr-FR" sz="1000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3491880" y="2996952"/>
            <a:ext cx="1224136" cy="8640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Club utilisateurs ACSM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(</a:t>
            </a:r>
            <a:r>
              <a:rPr lang="fr-FR" sz="1200" dirty="0" smtClean="0">
                <a:solidFill>
                  <a:srgbClr val="FF0000"/>
                </a:solidFill>
              </a:rPr>
              <a:t>?-?</a:t>
            </a:r>
            <a:r>
              <a:rPr lang="fr-FR" sz="12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2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rmAutofit/>
          </a:bodyPr>
          <a:lstStyle/>
          <a:p>
            <a:r>
              <a:rPr lang="fr-FR" dirty="0" smtClean="0"/>
              <a:t>Comitologie évolution (proposition 1)</a:t>
            </a:r>
            <a:endParaRPr lang="fr-FR" dirty="0"/>
          </a:p>
        </p:txBody>
      </p:sp>
      <p:sp>
        <p:nvSpPr>
          <p:cNvPr id="43" name="Ellipse 42"/>
          <p:cNvSpPr/>
          <p:nvPr/>
        </p:nvSpPr>
        <p:spPr>
          <a:xfrm>
            <a:off x="0" y="1916832"/>
            <a:ext cx="3635896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 rot="8454568">
            <a:off x="2550256" y="2573999"/>
            <a:ext cx="2646349" cy="12139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 rot="5400000">
            <a:off x="5040052" y="1736815"/>
            <a:ext cx="1440159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539552" y="1556792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CS Métrologie/Assurance qualité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3131840" y="1916832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CS Observatoires nationaux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6876256" y="1124744"/>
            <a:ext cx="205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CS </a:t>
            </a:r>
            <a:r>
              <a:rPr lang="fr-FR" sz="1400" dirty="0" smtClean="0">
                <a:solidFill>
                  <a:srgbClr val="FF0000"/>
                </a:solidFill>
              </a:rPr>
              <a:t>SIQA/Communication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 rot="5400000">
            <a:off x="5790457" y="2371332"/>
            <a:ext cx="4312094" cy="26997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4572000" y="357301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CS Emissions, modélisation traitement des données 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395536" y="4221088"/>
            <a:ext cx="3635896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2195736" y="47971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827584" y="4797152"/>
            <a:ext cx="139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Autres sujets</a:t>
            </a:r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>
            <a:off x="1187624" y="558924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CS </a:t>
            </a:r>
            <a:r>
              <a:rPr lang="fr-FR" sz="1400" dirty="0" smtClean="0">
                <a:solidFill>
                  <a:srgbClr val="FF0000"/>
                </a:solidFill>
              </a:rPr>
              <a:t>Anticipation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23528" y="908720"/>
            <a:ext cx="1997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Passage de 7 à 5 CS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923928" y="908720"/>
            <a:ext cx="1368152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CPS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7504" y="2276872"/>
            <a:ext cx="2592288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Métrologie / assurance qualité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283968" y="2276872"/>
            <a:ext cx="1584176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Emissions, modélisation, traitement des données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596336" y="2276872"/>
            <a:ext cx="144016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SIQA/Communication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771800" y="2276872"/>
            <a:ext cx="1440160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Observatoires nationaux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499992" y="3068960"/>
            <a:ext cx="1080120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Zones de vigilance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915816" y="3068960"/>
            <a:ext cx="1152128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Modèles récepteurs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740352" y="3049796"/>
            <a:ext cx="108012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SPOT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499992" y="3789040"/>
            <a:ext cx="1080120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Source </a:t>
            </a:r>
            <a:r>
              <a:rPr lang="fr-FR" sz="1000" dirty="0" err="1" smtClean="0">
                <a:solidFill>
                  <a:schemeClr val="bg1"/>
                </a:solidFill>
              </a:rPr>
              <a:t>apportionment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740352" y="3645024"/>
            <a:ext cx="1080120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Référentiel constituants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915816" y="3789040"/>
            <a:ext cx="115212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ACSM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51520" y="3068960"/>
            <a:ext cx="115212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Assurance qualité</a:t>
            </a:r>
          </a:p>
        </p:txBody>
      </p:sp>
      <p:sp>
        <p:nvSpPr>
          <p:cNvPr id="42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rmAutofit/>
          </a:bodyPr>
          <a:lstStyle/>
          <a:p>
            <a:r>
              <a:rPr lang="fr-FR" dirty="0" smtClean="0"/>
              <a:t>Comitologie évolution (proposition 1)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5940152" y="2276872"/>
            <a:ext cx="1584176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CS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Anticipation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475656" y="3068960"/>
            <a:ext cx="108012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Suivi du matériel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012160" y="3068960"/>
            <a:ext cx="136815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Micro-capteurs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012160" y="3625860"/>
            <a:ext cx="136815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err="1" smtClean="0">
                <a:solidFill>
                  <a:schemeClr val="bg1"/>
                </a:solidFill>
              </a:rPr>
              <a:t>Phyto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012160" y="4221088"/>
            <a:ext cx="136815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PUF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23528" y="90872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Passage de 10 GT et 1 club à 13 GT (mais plus de sujets traités !!!)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251520" y="5229200"/>
            <a:ext cx="5616624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Quid </a:t>
            </a:r>
            <a:r>
              <a:rPr lang="fr-FR" dirty="0" smtClean="0">
                <a:solidFill>
                  <a:schemeClr val="bg1"/>
                </a:solidFill>
              </a:rPr>
              <a:t>des commissions, GT, clubs de la Fédération ATMO et/ou AASQA (ex commission ressources, </a:t>
            </a:r>
            <a:r>
              <a:rPr lang="fr-FR" i="1" dirty="0" smtClean="0">
                <a:solidFill>
                  <a:schemeClr val="bg1"/>
                </a:solidFill>
              </a:rPr>
              <a:t>etc.</a:t>
            </a:r>
            <a:r>
              <a:rPr lang="fr-FR" dirty="0" smtClean="0">
                <a:solidFill>
                  <a:schemeClr val="bg1"/>
                </a:solidFill>
              </a:rPr>
              <a:t>)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Quelle articulation ?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Comment associer les DREAL 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796136" y="836712"/>
            <a:ext cx="2664296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COPIL </a:t>
            </a:r>
            <a:r>
              <a:rPr lang="fr-FR" sz="1400" dirty="0" err="1" smtClean="0"/>
              <a:t>Geod’Air</a:t>
            </a:r>
            <a:r>
              <a:rPr lang="fr-FR" sz="1400" dirty="0" smtClean="0"/>
              <a:t>/PASS (dont MAD)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7740352" y="4365104"/>
            <a:ext cx="108012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GT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Communication</a:t>
            </a:r>
            <a:endParaRPr lang="fr-FR" sz="1000" dirty="0" smtClean="0">
              <a:solidFill>
                <a:schemeClr val="bg1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796136" y="1196752"/>
            <a:ext cx="3024336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COPIL </a:t>
            </a:r>
            <a:r>
              <a:rPr lang="fr-FR" sz="1400" dirty="0" smtClean="0"/>
              <a:t>Evolution du dispositif (rationalisation, stratégie PRSQA et ressources financières)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_powerpoint-LCSQA-V04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Modèle_powerpoint-LCSQA-V042016</Template>
  <TotalTime>626</TotalTime>
  <Words>2513</Words>
  <Application>Microsoft Office PowerPoint</Application>
  <PresentationFormat>Affichage à l'écran (4:3)</PresentationFormat>
  <Paragraphs>622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Modèle_powerpoint-LCSQA-V042016</vt:lpstr>
      <vt:lpstr>Evolution de la comitologie du dispositif</vt:lpstr>
      <vt:lpstr>Contexte et objectifs</vt:lpstr>
      <vt:lpstr>Comitologie actuelle (novembre 2016)</vt:lpstr>
      <vt:lpstr>Comitologie actuelle (novembre 2016)</vt:lpstr>
      <vt:lpstr>Comitologie actuelle (novembre 2016)</vt:lpstr>
      <vt:lpstr>Comitologie actuelle (novembre 2016)</vt:lpstr>
      <vt:lpstr>Comitologie actuelle (novembre 2016)</vt:lpstr>
      <vt:lpstr>Comitologie évolution (proposition 1)</vt:lpstr>
      <vt:lpstr>Comitologie évolution (proposition 1)</vt:lpstr>
      <vt:lpstr>Comitologie évolution (proposition 1)</vt:lpstr>
      <vt:lpstr>Comitologie évolution (proposition 1)</vt:lpstr>
      <vt:lpstr>Comitologie évolution (proposition 1)</vt:lpstr>
      <vt:lpstr>Comitologie évolution (proposition 1)</vt:lpstr>
      <vt:lpstr>Comitologie évolution (proposition 1)</vt:lpstr>
      <vt:lpstr>Comitologie évolution (proposition 2)</vt:lpstr>
    </vt:vector>
  </TitlesOfParts>
  <Company>INERIS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de la comitologie du dispositif</dc:title>
  <dc:creator>LCSQA</dc:creator>
  <cp:lastModifiedBy>LCSQA</cp:lastModifiedBy>
  <cp:revision>63</cp:revision>
  <dcterms:created xsi:type="dcterms:W3CDTF">2016-09-27T13:16:15Z</dcterms:created>
  <dcterms:modified xsi:type="dcterms:W3CDTF">2016-10-28T09:53:46Z</dcterms:modified>
</cp:coreProperties>
</file>