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1"/>
  </p:sldMasterIdLst>
  <p:notesMasterIdLst>
    <p:notesMasterId r:id="rId9"/>
  </p:notesMasterIdLst>
  <p:sldIdLst>
    <p:sldId id="256" r:id="rId2"/>
    <p:sldId id="281" r:id="rId3"/>
    <p:sldId id="262" r:id="rId4"/>
    <p:sldId id="282" r:id="rId5"/>
    <p:sldId id="283" r:id="rId6"/>
    <p:sldId id="284" r:id="rId7"/>
    <p:sldId id="285" r:id="rId8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C84"/>
    <a:srgbClr val="0C5A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41" autoAdjust="0"/>
  </p:normalViewPr>
  <p:slideViewPr>
    <p:cSldViewPr showGuides="1">
      <p:cViewPr>
        <p:scale>
          <a:sx n="100" d="100"/>
          <a:sy n="100" d="100"/>
        </p:scale>
        <p:origin x="-1338" y="-91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1A9A3C-063A-4809-98BF-D4B891DA9F5C}" type="datetimeFigureOut">
              <a:rPr lang="fr-FR" smtClean="0"/>
              <a:pPr/>
              <a:t>08/02/2018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ECEF8-259A-47FC-B9DE-E968AFFAC13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0047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339752" y="789552"/>
            <a:ext cx="6118448" cy="1102519"/>
          </a:xfrm>
        </p:spPr>
        <p:txBody>
          <a:bodyPr>
            <a:normAutofit/>
          </a:bodyPr>
          <a:lstStyle>
            <a:lvl1pPr>
              <a:defRPr sz="3200" cap="small" baseline="0">
                <a:solidFill>
                  <a:srgbClr val="0C5AAA"/>
                </a:solidFill>
                <a:latin typeface="Trebuchet MS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275856" y="2157704"/>
            <a:ext cx="5184576" cy="2214246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0C5AAA"/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pic>
        <p:nvPicPr>
          <p:cNvPr id="4" name="Image 3" descr="001slidesTitre_Fev2017_v1_16_9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41376" y="97966"/>
            <a:ext cx="6491064" cy="421556"/>
          </a:xfrm>
        </p:spPr>
        <p:txBody>
          <a:bodyPr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81541"/>
            <a:ext cx="8229600" cy="3913082"/>
          </a:xfrm>
        </p:spPr>
        <p:txBody>
          <a:bodyPr/>
          <a:lstStyle>
            <a:lvl1pPr>
              <a:defRPr sz="2800"/>
            </a:lvl1pPr>
            <a:lvl3pPr>
              <a:buFont typeface="Wingdings" pitchFamily="2" charset="2"/>
              <a:buChar char="Ø"/>
              <a:defRPr/>
            </a:lvl3pPr>
            <a:lvl4pPr>
              <a:buFont typeface="Wingdings" pitchFamily="2" charset="2"/>
              <a:buChar char="ü"/>
              <a:defRPr/>
            </a:lvl4pPr>
            <a:lvl5pPr>
              <a:buFont typeface="Wingdings" pitchFamily="2" charset="2"/>
              <a:buChar char="Ø"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314600" cy="273844"/>
          </a:xfrm>
        </p:spPr>
        <p:txBody>
          <a:bodyPr/>
          <a:lstStyle/>
          <a:p>
            <a:r>
              <a:rPr lang="fr-FR"/>
              <a:t>Titre présentation - date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74904" y="4767263"/>
            <a:ext cx="2133600" cy="273844"/>
          </a:xfrm>
        </p:spPr>
        <p:txBody>
          <a:bodyPr/>
          <a:lstStyle/>
          <a:p>
            <a:fld id="{B6D7EA42-CA7C-4FCC-B5DA-68FE6340E03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47DFD-0B83-4C52-B877-5A570CDDFCCD}" type="datetime1">
              <a:rPr lang="fr-FR" smtClean="0"/>
              <a:pPr/>
              <a:t>08/02/2018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7EA42-CA7C-4FCC-B5DA-68FE6340E03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83568" y="4731990"/>
            <a:ext cx="571229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3779912" y="1203598"/>
            <a:ext cx="4680520" cy="158417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Retour d’</a:t>
            </a:r>
            <a:r>
              <a:rPr lang="fr-FR" dirty="0" err="1" smtClean="0"/>
              <a:t>experience</a:t>
            </a:r>
            <a:r>
              <a:rPr lang="fr-FR" dirty="0" smtClean="0"/>
              <a:t> sur le dispositif de contrôle GARP des analyseurs automatiques de PM</a:t>
            </a:r>
            <a:endParaRPr lang="fr-FR" dirty="0"/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4067944" y="3147814"/>
            <a:ext cx="4176464" cy="497183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0C5AAA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Lola Bregonzio-Rozier, François Gaie-Levrel</a:t>
            </a:r>
          </a:p>
          <a:p>
            <a:r>
              <a:rPr lang="fr-FR" dirty="0" smtClean="0"/>
              <a:t>LCSQA/LNE</a:t>
            </a:r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87" y="4803997"/>
            <a:ext cx="628794" cy="16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EA42-CA7C-4FCC-B5DA-68FE6340E037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619672" y="-20538"/>
            <a:ext cx="6491064" cy="562074"/>
          </a:xfrm>
        </p:spPr>
        <p:txBody>
          <a:bodyPr>
            <a:normAutofit/>
          </a:bodyPr>
          <a:lstStyle/>
          <a:p>
            <a:r>
              <a:rPr lang="fr-FR" dirty="0"/>
              <a:t>Mesures au LNE (gravimétrie)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16830" y="1131590"/>
            <a:ext cx="1346858" cy="7920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3" name="ZoneTexte 12"/>
          <p:cNvSpPr txBox="1"/>
          <p:nvPr/>
        </p:nvSpPr>
        <p:spPr>
          <a:xfrm>
            <a:off x="395536" y="1329714"/>
            <a:ext cx="13386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Nébuliseur </a:t>
            </a:r>
            <a:endParaRPr lang="fr-FR" sz="1600" dirty="0"/>
          </a:p>
        </p:txBody>
      </p:sp>
      <p:cxnSp>
        <p:nvCxnSpPr>
          <p:cNvPr id="14" name="Connecteur droit 13"/>
          <p:cNvCxnSpPr>
            <a:endCxn id="15" idx="1"/>
          </p:cNvCxnSpPr>
          <p:nvPr/>
        </p:nvCxnSpPr>
        <p:spPr>
          <a:xfrm>
            <a:off x="1785067" y="1563558"/>
            <a:ext cx="4812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266299" y="1354517"/>
            <a:ext cx="1505887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Dessiccateur</a:t>
            </a:r>
            <a:endParaRPr lang="fr-FR" sz="1600" dirty="0">
              <a:solidFill>
                <a:schemeClr val="tx1"/>
              </a:solidFill>
            </a:endParaRPr>
          </a:p>
        </p:txBody>
      </p:sp>
      <p:cxnSp>
        <p:nvCxnSpPr>
          <p:cNvPr id="21" name="Connecteur droit 20"/>
          <p:cNvCxnSpPr>
            <a:stCxn id="15" idx="3"/>
            <a:endCxn id="24" idx="1"/>
          </p:cNvCxnSpPr>
          <p:nvPr/>
        </p:nvCxnSpPr>
        <p:spPr>
          <a:xfrm flipV="1">
            <a:off x="3772186" y="1556486"/>
            <a:ext cx="2190170" cy="140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V="1">
            <a:off x="4690865" y="555526"/>
            <a:ext cx="0" cy="100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482305" y="725834"/>
            <a:ext cx="417119" cy="6423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24" name="Losange 23"/>
          <p:cNvSpPr/>
          <p:nvPr/>
        </p:nvSpPr>
        <p:spPr>
          <a:xfrm>
            <a:off x="5962356" y="1384992"/>
            <a:ext cx="504056" cy="342987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cxnSp>
        <p:nvCxnSpPr>
          <p:cNvPr id="25" name="Connecteur droit 24"/>
          <p:cNvCxnSpPr/>
          <p:nvPr/>
        </p:nvCxnSpPr>
        <p:spPr>
          <a:xfrm flipV="1">
            <a:off x="6466412" y="1565057"/>
            <a:ext cx="6978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4867643" y="701718"/>
            <a:ext cx="12386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Filtre HEPA</a:t>
            </a:r>
            <a:endParaRPr lang="fr-FR" sz="1600" dirty="0"/>
          </a:p>
        </p:txBody>
      </p:sp>
      <p:sp>
        <p:nvSpPr>
          <p:cNvPr id="27" name="ZoneTexte 26"/>
          <p:cNvSpPr txBox="1"/>
          <p:nvPr/>
        </p:nvSpPr>
        <p:spPr>
          <a:xfrm>
            <a:off x="6957418" y="1781473"/>
            <a:ext cx="6511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 smtClean="0"/>
              <a:t>RDM</a:t>
            </a:r>
            <a:endParaRPr lang="fr-FR" sz="1600" dirty="0"/>
          </a:p>
        </p:txBody>
      </p:sp>
      <p:sp>
        <p:nvSpPr>
          <p:cNvPr id="28" name="Rectangle 27"/>
          <p:cNvSpPr/>
          <p:nvPr/>
        </p:nvSpPr>
        <p:spPr>
          <a:xfrm>
            <a:off x="7164287" y="1419542"/>
            <a:ext cx="237403" cy="3242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29" name="ZoneTexte 28"/>
          <p:cNvSpPr txBox="1"/>
          <p:nvPr/>
        </p:nvSpPr>
        <p:spPr>
          <a:xfrm>
            <a:off x="5672981" y="1040272"/>
            <a:ext cx="11320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Porte-filtre</a:t>
            </a:r>
            <a:endParaRPr lang="fr-FR" sz="1600" dirty="0"/>
          </a:p>
        </p:txBody>
      </p:sp>
      <p:cxnSp>
        <p:nvCxnSpPr>
          <p:cNvPr id="30" name="Connecteur droit 29"/>
          <p:cNvCxnSpPr/>
          <p:nvPr/>
        </p:nvCxnSpPr>
        <p:spPr>
          <a:xfrm flipV="1">
            <a:off x="7401690" y="1573697"/>
            <a:ext cx="550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7971493" y="1223798"/>
            <a:ext cx="848979" cy="6997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Pompe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6946820" y="962813"/>
            <a:ext cx="771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accent4"/>
                </a:solidFill>
              </a:rPr>
              <a:t>3 L/min</a:t>
            </a:r>
            <a:endParaRPr lang="fr-FR" sz="1400" dirty="0">
              <a:solidFill>
                <a:schemeClr val="accent4"/>
              </a:solidFill>
            </a:endParaRPr>
          </a:p>
        </p:txBody>
      </p:sp>
      <p:graphicFrame>
        <p:nvGraphicFramePr>
          <p:cNvPr id="33" name="Tableau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1530948"/>
              </p:ext>
            </p:extLst>
          </p:nvPr>
        </p:nvGraphicFramePr>
        <p:xfrm>
          <a:off x="4283968" y="2571748"/>
          <a:ext cx="4752528" cy="20162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6135"/>
                <a:gridCol w="1134555"/>
                <a:gridCol w="1134555"/>
                <a:gridCol w="1347283"/>
              </a:tblGrid>
              <a:tr h="9905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Temps de génération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Masse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moyenne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(µg) 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Ecart-type de répétabilité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(k=1)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Calibri" panose="020F0502020204030204" pitchFamily="34" charset="0"/>
                        </a:rPr>
                        <a:t>Ecart-type de </a:t>
                      </a:r>
                      <a:r>
                        <a:rPr lang="fr-FR" sz="1400" dirty="0" smtClean="0">
                          <a:effectLst/>
                          <a:latin typeface="Calibri" panose="020F0502020204030204" pitchFamily="34" charset="0"/>
                        </a:rPr>
                        <a:t>reproductibilité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(k=1)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27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12 minutes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29,5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8,4 %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13,5%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301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24 minutes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58,9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4,3 %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12,8%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827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  <a:latin typeface="Calibri" panose="020F0502020204030204" pitchFamily="34" charset="0"/>
                        </a:rPr>
                        <a:t>36 minutes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88,4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5,4 %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12,8%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cxnSp>
        <p:nvCxnSpPr>
          <p:cNvPr id="34" name="Connecteur droit avec flèche 33"/>
          <p:cNvCxnSpPr/>
          <p:nvPr/>
        </p:nvCxnSpPr>
        <p:spPr>
          <a:xfrm>
            <a:off x="4046921" y="1497822"/>
            <a:ext cx="468000" cy="0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>
            <a:off x="6581350" y="1497187"/>
            <a:ext cx="468000" cy="0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/>
          <p:cNvSpPr txBox="1"/>
          <p:nvPr/>
        </p:nvSpPr>
        <p:spPr>
          <a:xfrm>
            <a:off x="50549" y="721028"/>
            <a:ext cx="22171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Solution </a:t>
            </a:r>
            <a:r>
              <a:rPr lang="fr-FR" sz="1600" dirty="0" err="1" smtClean="0"/>
              <a:t>KCl</a:t>
            </a:r>
            <a:r>
              <a:rPr lang="fr-FR" sz="1600" dirty="0" smtClean="0"/>
              <a:t> à 0,1 g/L</a:t>
            </a:r>
            <a:endParaRPr lang="fr-FR" sz="1600" dirty="0"/>
          </a:p>
        </p:txBody>
      </p:sp>
      <p:sp>
        <p:nvSpPr>
          <p:cNvPr id="38" name="ZoneTexte 37"/>
          <p:cNvSpPr txBox="1"/>
          <p:nvPr/>
        </p:nvSpPr>
        <p:spPr>
          <a:xfrm>
            <a:off x="107504" y="2787774"/>
            <a:ext cx="4147463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 smtClean="0"/>
              <a:t>Mesures sur 9 jours entre juin et novembre 2017 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 smtClean="0"/>
              <a:t>27 mesures par temps de génération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 smtClean="0"/>
              <a:t>Masses </a:t>
            </a:r>
            <a:r>
              <a:rPr lang="fr-FR" dirty="0"/>
              <a:t>moyennes et incertitudes associées obtenues grâce à l’application de la norme ISO </a:t>
            </a:r>
            <a:r>
              <a:rPr lang="fr-FR" dirty="0" smtClean="0"/>
              <a:t>5725-2</a:t>
            </a:r>
            <a:endParaRPr lang="fr-FR" dirty="0"/>
          </a:p>
        </p:txBody>
      </p:sp>
      <p:sp>
        <p:nvSpPr>
          <p:cNvPr id="39" name="ZoneTexte 38"/>
          <p:cNvSpPr txBox="1"/>
          <p:nvPr/>
        </p:nvSpPr>
        <p:spPr>
          <a:xfrm>
            <a:off x="381769" y="2355726"/>
            <a:ext cx="1571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u="sng" dirty="0" smtClean="0"/>
              <a:t>Résultats</a:t>
            </a:r>
            <a:endParaRPr lang="fr-FR" sz="2400" b="1" u="sng" dirty="0"/>
          </a:p>
        </p:txBody>
      </p:sp>
    </p:spTree>
    <p:extLst>
      <p:ext uri="{BB962C8B-B14F-4D97-AF65-F5344CB8AC3E}">
        <p14:creationId xmlns:p14="http://schemas.microsoft.com/office/powerpoint/2010/main" val="586240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EA42-CA7C-4FCC-B5DA-68FE6340E037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179512" y="555526"/>
            <a:ext cx="8856984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ü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tx1"/>
              </a:buClr>
            </a:pPr>
            <a:r>
              <a:rPr lang="fr-FR" sz="2000" dirty="0" smtClean="0"/>
              <a:t>Envoi dans 7 ASQAA entre juin et novembre 2017:</a:t>
            </a:r>
          </a:p>
          <a:p>
            <a:pPr algn="just">
              <a:buClr>
                <a:schemeClr val="tx1"/>
              </a:buClr>
            </a:pPr>
            <a:endParaRPr lang="fr-FR" sz="2000" dirty="0" smtClean="0"/>
          </a:p>
          <a:p>
            <a:pPr algn="just">
              <a:buClr>
                <a:schemeClr val="tx1"/>
              </a:buClr>
            </a:pPr>
            <a:endParaRPr lang="fr-FR" sz="2000" dirty="0" smtClean="0"/>
          </a:p>
          <a:p>
            <a:pPr algn="just">
              <a:buClr>
                <a:schemeClr val="tx1"/>
              </a:buClr>
            </a:pPr>
            <a:endParaRPr lang="fr-FR" sz="2000" dirty="0" smtClean="0"/>
          </a:p>
          <a:p>
            <a:pPr algn="just">
              <a:buClr>
                <a:schemeClr val="tx1"/>
              </a:buClr>
            </a:pPr>
            <a:endParaRPr lang="fr-FR" sz="2000" dirty="0" smtClean="0"/>
          </a:p>
          <a:p>
            <a:pPr algn="just">
              <a:buClr>
                <a:schemeClr val="tx1"/>
              </a:buClr>
            </a:pPr>
            <a:endParaRPr lang="fr-FR" sz="2000" dirty="0" smtClean="0"/>
          </a:p>
          <a:p>
            <a:pPr algn="just">
              <a:buClr>
                <a:schemeClr val="tx1"/>
              </a:buClr>
            </a:pPr>
            <a:endParaRPr lang="fr-FR" sz="2000" dirty="0" smtClean="0"/>
          </a:p>
          <a:p>
            <a:pPr algn="just">
              <a:buClr>
                <a:schemeClr val="tx1"/>
              </a:buClr>
            </a:pPr>
            <a:endParaRPr lang="fr-FR" sz="2000" dirty="0" smtClean="0"/>
          </a:p>
          <a:p>
            <a:pPr algn="just">
              <a:buClr>
                <a:schemeClr val="tx1"/>
              </a:buClr>
            </a:pPr>
            <a:endParaRPr lang="fr-FR" sz="2000" dirty="0" smtClean="0"/>
          </a:p>
          <a:p>
            <a:pPr algn="just">
              <a:buClr>
                <a:schemeClr val="tx1"/>
              </a:buClr>
            </a:pPr>
            <a:r>
              <a:rPr lang="fr-FR" sz="2000" dirty="0" smtClean="0"/>
              <a:t>Au total, 24 TEOM-FDMS, 1 TEOM 50°C, 6 BAM1020 et 1 MP101M-RST</a:t>
            </a:r>
            <a:r>
              <a:rPr lang="fr-FR" sz="2000" dirty="0" smtClean="0">
                <a:solidFill>
                  <a:srgbClr val="FF0000"/>
                </a:solidFill>
              </a:rPr>
              <a:t> </a:t>
            </a:r>
            <a:r>
              <a:rPr lang="fr-FR" sz="2000" dirty="0" smtClean="0"/>
              <a:t>ont été utilisés pour un total de 123 mesures (temps de génération de 12, 24, et 36 minutes)</a:t>
            </a:r>
            <a:endParaRPr lang="fr-FR" sz="2000" dirty="0"/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1201845"/>
              </p:ext>
            </p:extLst>
          </p:nvPr>
        </p:nvGraphicFramePr>
        <p:xfrm>
          <a:off x="1475656" y="980951"/>
          <a:ext cx="1918722" cy="26709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Image bitmap" r:id="rId4" imgW="4877481" imgH="6819048" progId="PBrush">
                  <p:embed/>
                </p:oleObj>
              </mc:Choice>
              <mc:Fallback>
                <p:oleObj name="Image bitmap" r:id="rId4" imgW="4877481" imgH="6819048" progId="PBrush">
                  <p:embed/>
                  <p:pic>
                    <p:nvPicPr>
                      <p:cNvPr id="0" name="Obje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980951"/>
                        <a:ext cx="1918722" cy="26709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3707904" y="1203598"/>
            <a:ext cx="410445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tx1"/>
              </a:buClr>
            </a:pPr>
            <a:r>
              <a:rPr lang="fr-FR" sz="2000" dirty="0"/>
              <a:t>Air PACA,</a:t>
            </a:r>
          </a:p>
          <a:p>
            <a:pPr algn="just">
              <a:buClr>
                <a:schemeClr val="tx1"/>
              </a:buClr>
            </a:pPr>
            <a:r>
              <a:rPr lang="fr-FR" sz="2000" dirty="0" err="1"/>
              <a:t>Airparif</a:t>
            </a:r>
            <a:r>
              <a:rPr lang="fr-FR" sz="2000" dirty="0"/>
              <a:t>, </a:t>
            </a:r>
          </a:p>
          <a:p>
            <a:pPr algn="just">
              <a:buClr>
                <a:schemeClr val="tx1"/>
              </a:buClr>
            </a:pPr>
            <a:r>
              <a:rPr lang="fr-FR" sz="2000" dirty="0"/>
              <a:t>Air Pays de la Loire, </a:t>
            </a:r>
          </a:p>
          <a:p>
            <a:pPr algn="just">
              <a:buClr>
                <a:schemeClr val="tx1"/>
              </a:buClr>
            </a:pPr>
            <a:r>
              <a:rPr lang="fr-FR" sz="2000" dirty="0" err="1"/>
              <a:t>Atmo</a:t>
            </a:r>
            <a:r>
              <a:rPr lang="fr-FR" sz="2000" dirty="0"/>
              <a:t> Auvergne-Rhône-Alpes, </a:t>
            </a:r>
          </a:p>
          <a:p>
            <a:pPr algn="just">
              <a:buClr>
                <a:schemeClr val="tx1"/>
              </a:buClr>
            </a:pPr>
            <a:r>
              <a:rPr lang="fr-FR" sz="2000" dirty="0" err="1"/>
              <a:t>Atmo</a:t>
            </a:r>
            <a:r>
              <a:rPr lang="fr-FR" sz="2000" dirty="0"/>
              <a:t> Bourgogne Franche-Comté, </a:t>
            </a:r>
          </a:p>
          <a:p>
            <a:pPr algn="just">
              <a:buClr>
                <a:schemeClr val="tx1"/>
              </a:buClr>
            </a:pPr>
            <a:r>
              <a:rPr lang="fr-FR" sz="2000" dirty="0" err="1"/>
              <a:t>Atmo</a:t>
            </a:r>
            <a:r>
              <a:rPr lang="fr-FR" sz="2000" dirty="0"/>
              <a:t> Grand-Est</a:t>
            </a:r>
          </a:p>
          <a:p>
            <a:pPr algn="just">
              <a:buClr>
                <a:schemeClr val="tx1"/>
              </a:buClr>
            </a:pPr>
            <a:r>
              <a:rPr lang="fr-FR" sz="2000" dirty="0" err="1"/>
              <a:t>Atmo</a:t>
            </a:r>
            <a:r>
              <a:rPr lang="fr-FR" sz="2000" dirty="0"/>
              <a:t> Hauts-de-France</a:t>
            </a:r>
          </a:p>
          <a:p>
            <a:endParaRPr lang="fr-FR" sz="1000" dirty="0" smtClean="0"/>
          </a:p>
        </p:txBody>
      </p:sp>
      <p:sp>
        <p:nvSpPr>
          <p:cNvPr id="9" name="Titre 1"/>
          <p:cNvSpPr txBox="1">
            <a:spLocks/>
          </p:cNvSpPr>
          <p:nvPr/>
        </p:nvSpPr>
        <p:spPr bwMode="auto">
          <a:xfrm>
            <a:off x="2699792" y="25301"/>
            <a:ext cx="4248472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0800" rIns="0" bIns="1080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914400" algn="l" rtl="0" eaLnBrk="1" fontAlgn="base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1371600" algn="l" rtl="0" eaLnBrk="1" fontAlgn="base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1828800" algn="l" rtl="0" eaLnBrk="1" fontAlgn="base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r>
              <a:rPr lang="fr-FR" b="0" kern="0" dirty="0" smtClean="0">
                <a:latin typeface="+mn-lt"/>
              </a:rPr>
              <a:t>Mesures dans les AASQA</a:t>
            </a:r>
            <a:endParaRPr lang="fr-FR" b="0" kern="0" dirty="0"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EA42-CA7C-4FCC-B5DA-68FE6340E037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293093" y="699542"/>
            <a:ext cx="1874597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Jauges beta: Concentrations ramenées en masse (hypothèse d’un débit à 16,67 L/min stable)</a:t>
            </a:r>
            <a:endParaRPr lang="fr-FR" sz="14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7" y="583356"/>
            <a:ext cx="4824535" cy="4148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23528" y="2139702"/>
            <a:ext cx="1800200" cy="26776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400" dirty="0"/>
              <a:t>S</a:t>
            </a:r>
            <a:r>
              <a:rPr lang="fr-FR" sz="1400" dirty="0" smtClean="0"/>
              <a:t>ous-estimation pour </a:t>
            </a:r>
            <a:r>
              <a:rPr lang="fr-FR" sz="1400" dirty="0"/>
              <a:t>une des jauges </a:t>
            </a:r>
            <a:r>
              <a:rPr lang="fr-FR" sz="1400" dirty="0" smtClean="0"/>
              <a:t>de </a:t>
            </a:r>
            <a:r>
              <a:rPr lang="fr-FR" sz="1400" dirty="0"/>
              <a:t>l’AASQA </a:t>
            </a:r>
            <a:r>
              <a:rPr lang="fr-FR" sz="1400" dirty="0" smtClean="0"/>
              <a:t>5         </a:t>
            </a:r>
          </a:p>
          <a:p>
            <a:pPr algn="ctr"/>
            <a:endParaRPr lang="fr-FR" sz="1400" dirty="0"/>
          </a:p>
          <a:p>
            <a:pPr algn="ctr"/>
            <a:r>
              <a:rPr lang="fr-FR" sz="1400" dirty="0" smtClean="0"/>
              <a:t>&amp; Surestimation </a:t>
            </a:r>
            <a:r>
              <a:rPr lang="fr-FR" sz="1400" dirty="0"/>
              <a:t>observée pour un des TEOM-FDMS de l’AASQA 6 </a:t>
            </a:r>
            <a:endParaRPr lang="fr-FR" sz="1400" dirty="0" smtClean="0"/>
          </a:p>
          <a:p>
            <a:pPr algn="ctr"/>
            <a:endParaRPr lang="fr-FR" sz="1400" dirty="0"/>
          </a:p>
          <a:p>
            <a:pPr algn="ctr"/>
            <a:r>
              <a:rPr lang="fr-FR" sz="1400" dirty="0" smtClean="0"/>
              <a:t>= Problème </a:t>
            </a:r>
            <a:r>
              <a:rPr lang="fr-FR" sz="1400" dirty="0"/>
              <a:t>lié à l’utilisation </a:t>
            </a:r>
            <a:r>
              <a:rPr lang="fr-FR" sz="1400" dirty="0" smtClean="0"/>
              <a:t>du GARP </a:t>
            </a:r>
            <a:r>
              <a:rPr lang="fr-FR" sz="1400" dirty="0"/>
              <a:t>lors des mesures.</a:t>
            </a:r>
            <a:r>
              <a:rPr lang="fr-FR" sz="1400" i="1" dirty="0"/>
              <a:t> </a:t>
            </a:r>
            <a:endParaRPr lang="fr-FR" sz="1400" dirty="0"/>
          </a:p>
        </p:txBody>
      </p:sp>
      <p:sp>
        <p:nvSpPr>
          <p:cNvPr id="11" name="Titre 1"/>
          <p:cNvSpPr txBox="1">
            <a:spLocks/>
          </p:cNvSpPr>
          <p:nvPr/>
        </p:nvSpPr>
        <p:spPr bwMode="auto">
          <a:xfrm>
            <a:off x="532333" y="25301"/>
            <a:ext cx="771207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0800" rIns="0" bIns="1080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914400" algn="l" rtl="0" eaLnBrk="1" fontAlgn="base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1371600" algn="l" rtl="0" eaLnBrk="1" fontAlgn="base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1828800" algn="l" rtl="0" eaLnBrk="1" fontAlgn="base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ctr"/>
            <a:r>
              <a:rPr lang="fr-FR" b="0" kern="0" dirty="0" smtClean="0">
                <a:latin typeface="+mj-lt"/>
              </a:rPr>
              <a:t>Mesures dans les AASQA</a:t>
            </a:r>
            <a:endParaRPr lang="fr-FR" b="0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0726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EA42-CA7C-4FCC-B5DA-68FE6340E037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43992" y="483518"/>
            <a:ext cx="878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400" b="1" dirty="0"/>
              <a:t>Caractéristiques des mesures </a:t>
            </a:r>
            <a:r>
              <a:rPr lang="fr-FR" sz="1400" b="1" dirty="0" smtClean="0">
                <a:solidFill>
                  <a:srgbClr val="FF0000"/>
                </a:solidFill>
              </a:rPr>
              <a:t>« TEOM/TEOM-FDMS »</a:t>
            </a:r>
            <a:r>
              <a:rPr lang="fr-FR" sz="1400" b="1" dirty="0" smtClean="0"/>
              <a:t> </a:t>
            </a:r>
            <a:r>
              <a:rPr lang="fr-FR" sz="1400" b="1" dirty="0"/>
              <a:t>réalisées par les </a:t>
            </a:r>
            <a:r>
              <a:rPr lang="fr-FR" sz="1400" b="1" dirty="0" smtClean="0"/>
              <a:t>AASQA et </a:t>
            </a:r>
            <a:r>
              <a:rPr lang="fr-FR" sz="1400" b="1" dirty="0"/>
              <a:t>comparaison aux écarts-types de reproductibilité obtenus par méthode gravimétrique. </a:t>
            </a:r>
            <a:endParaRPr lang="fr-FR" sz="1400" b="1" dirty="0" smtClean="0"/>
          </a:p>
          <a:p>
            <a:pPr algn="just"/>
            <a:r>
              <a:rPr lang="fr-FR" sz="1400" b="1" i="1" dirty="0" smtClean="0"/>
              <a:t>*</a:t>
            </a:r>
            <a:r>
              <a:rPr lang="fr-FR" sz="1400" b="1" i="1" dirty="0"/>
              <a:t>Le calcul des écarts-types entres les mesures de l’AASQA 6 ne prend pas en compte les mesures surestimées identifiées comme liées à un problème de manipulation</a:t>
            </a:r>
            <a:endParaRPr lang="fr-FR" sz="1400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206" y="1481652"/>
            <a:ext cx="4939978" cy="3538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372200" y="2559307"/>
            <a:ext cx="21671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1 TEOM 50°C </a:t>
            </a:r>
            <a:endParaRPr lang="fr-FR" dirty="0" smtClean="0"/>
          </a:p>
          <a:p>
            <a:r>
              <a:rPr lang="fr-FR" dirty="0" smtClean="0"/>
              <a:t>et </a:t>
            </a:r>
            <a:r>
              <a:rPr lang="fr-FR" dirty="0"/>
              <a:t>24 TEOM-FDMS 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532333" y="25301"/>
            <a:ext cx="771207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0800" rIns="0" bIns="1080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914400" algn="l" rtl="0" eaLnBrk="1" fontAlgn="base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1371600" algn="l" rtl="0" eaLnBrk="1" fontAlgn="base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1828800" algn="l" rtl="0" eaLnBrk="1" fontAlgn="base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ctr"/>
            <a:r>
              <a:rPr lang="fr-FR" b="0" kern="0" dirty="0" smtClean="0">
                <a:latin typeface="+mj-lt"/>
              </a:rPr>
              <a:t>Mesures dans les AASQA</a:t>
            </a:r>
            <a:endParaRPr lang="fr-FR" b="0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56080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EA42-CA7C-4FCC-B5DA-68FE6340E037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3" name="Titre 1"/>
          <p:cNvSpPr txBox="1">
            <a:spLocks/>
          </p:cNvSpPr>
          <p:nvPr/>
        </p:nvSpPr>
        <p:spPr bwMode="auto">
          <a:xfrm>
            <a:off x="532333" y="25301"/>
            <a:ext cx="771207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0800" rIns="0" bIns="1080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914400" algn="l" rtl="0" eaLnBrk="1" fontAlgn="base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1371600" algn="l" rtl="0" eaLnBrk="1" fontAlgn="base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1828800" algn="l" rtl="0" eaLnBrk="1" fontAlgn="base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ctr"/>
            <a:r>
              <a:rPr lang="fr-FR" b="0" kern="0" dirty="0" smtClean="0">
                <a:latin typeface="+mj-lt"/>
              </a:rPr>
              <a:t>Mesures dans les AASQA</a:t>
            </a:r>
            <a:endParaRPr lang="fr-FR" b="0" kern="0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2" y="469187"/>
            <a:ext cx="878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400" b="1" dirty="0"/>
              <a:t>Caractéristiques des mesures </a:t>
            </a:r>
            <a:r>
              <a:rPr lang="fr-FR" sz="1400" b="1" dirty="0" smtClean="0">
                <a:solidFill>
                  <a:srgbClr val="FF0000"/>
                </a:solidFill>
              </a:rPr>
              <a:t>« Jauges Radiométriques » </a:t>
            </a:r>
            <a:r>
              <a:rPr lang="fr-FR" sz="1400" b="1" dirty="0" smtClean="0"/>
              <a:t>réalisées </a:t>
            </a:r>
            <a:r>
              <a:rPr lang="fr-FR" sz="1400" b="1" dirty="0"/>
              <a:t>par les </a:t>
            </a:r>
            <a:r>
              <a:rPr lang="fr-FR" sz="1400" b="1" dirty="0" smtClean="0"/>
              <a:t>AASQA et </a:t>
            </a:r>
            <a:r>
              <a:rPr lang="fr-FR" sz="1400" b="1" dirty="0"/>
              <a:t>comparaison aux écarts-types de reproductibilité pour les essais réalisés par méthode gravimétrique. </a:t>
            </a:r>
            <a:endParaRPr lang="fr-FR" sz="1400" b="1" dirty="0" smtClean="0"/>
          </a:p>
          <a:p>
            <a:pPr algn="just"/>
            <a:r>
              <a:rPr lang="fr-FR" sz="1400" b="1" i="1" dirty="0" smtClean="0"/>
              <a:t>*</a:t>
            </a:r>
            <a:r>
              <a:rPr lang="fr-FR" sz="1400" b="1" i="1" dirty="0"/>
              <a:t>Le calcul des écarts-types entres les mesures de l’AASQA 5 ne prend pas en compte les mesures sous-estimées identifiées comme liées à un problème d’utilisation du générateur</a:t>
            </a:r>
            <a:endParaRPr lang="fr-FR" sz="1400" i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23294"/>
            <a:ext cx="3168352" cy="364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6228184" y="2579484"/>
            <a:ext cx="2160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7 BAM1020 </a:t>
            </a:r>
            <a:endParaRPr lang="fr-FR" dirty="0" smtClean="0"/>
          </a:p>
          <a:p>
            <a:r>
              <a:rPr lang="fr-FR" dirty="0" smtClean="0"/>
              <a:t>et 1 </a:t>
            </a:r>
            <a:r>
              <a:rPr lang="fr-FR" dirty="0"/>
              <a:t>MP101M-RST </a:t>
            </a:r>
          </a:p>
        </p:txBody>
      </p:sp>
    </p:spTree>
    <p:extLst>
      <p:ext uri="{BB962C8B-B14F-4D97-AF65-F5344CB8AC3E}">
        <p14:creationId xmlns:p14="http://schemas.microsoft.com/office/powerpoint/2010/main" val="1688762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EA42-CA7C-4FCC-B5DA-68FE6340E037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4" name="Titre 1"/>
          <p:cNvSpPr txBox="1">
            <a:spLocks/>
          </p:cNvSpPr>
          <p:nvPr/>
        </p:nvSpPr>
        <p:spPr bwMode="auto">
          <a:xfrm>
            <a:off x="748357" y="25301"/>
            <a:ext cx="771207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0800" rIns="0" bIns="1080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914400" algn="l" rtl="0" eaLnBrk="1" fontAlgn="base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1371600" algn="l" rtl="0" eaLnBrk="1" fontAlgn="base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1828800" algn="l" rtl="0" eaLnBrk="1" fontAlgn="base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ctr"/>
            <a:r>
              <a:rPr lang="fr-FR" b="0" kern="0" dirty="0" smtClean="0">
                <a:latin typeface="+mj-lt"/>
              </a:rPr>
              <a:t>Retour des AASQA sur l’utilisation</a:t>
            </a:r>
            <a:endParaRPr lang="fr-FR" b="0" kern="0" dirty="0">
              <a:latin typeface="+mj-lt"/>
            </a:endParaRPr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540323" y="3530302"/>
            <a:ext cx="8424165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ü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tx1"/>
              </a:buClr>
            </a:pPr>
            <a:r>
              <a:rPr lang="fr-FR" sz="2000" dirty="0" smtClean="0"/>
              <a:t>Longueur plus importante du tuyau pour faciliter le branchement</a:t>
            </a:r>
          </a:p>
          <a:p>
            <a:pPr algn="just">
              <a:buClr>
                <a:schemeClr val="tx1"/>
              </a:buClr>
            </a:pPr>
            <a:r>
              <a:rPr lang="fr-FR" sz="2000" dirty="0" smtClean="0"/>
              <a:t>Gestion automatique des vannes (utilisation d’électrovannes commandées par un programmateur pour gagner en autonomie)</a:t>
            </a:r>
            <a:endParaRPr lang="fr-FR" dirty="0"/>
          </a:p>
        </p:txBody>
      </p:sp>
      <p:pic>
        <p:nvPicPr>
          <p:cNvPr id="7" name="Picture 2" descr="C:\Users\bregonzio-rozier\AppData\Local\Microsoft\Windows\Temporary Internet Files\Content.IE5\5Q4L0W72\480px-Ambox_plus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22" y="699542"/>
            <a:ext cx="566936" cy="56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034747" y="771550"/>
            <a:ext cx="26114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Prise en main facile </a:t>
            </a:r>
          </a:p>
        </p:txBody>
      </p:sp>
      <p:pic>
        <p:nvPicPr>
          <p:cNvPr id="9" name="Picture 4" descr="C:\Users\bregonzio-rozier\AppData\Local\Microsoft\Windows\Temporary Internet Files\Content.IE5\1UH3CD2V\plus-24572_960_720[1]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94"/>
          <a:stretch/>
        </p:blipFill>
        <p:spPr bwMode="auto">
          <a:xfrm>
            <a:off x="270322" y="1347614"/>
            <a:ext cx="540000" cy="50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034746" y="1347614"/>
            <a:ext cx="74976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dirty="0"/>
              <a:t>Trop lourd pour être monté </a:t>
            </a:r>
            <a:r>
              <a:rPr lang="fr-FR" sz="2000" dirty="0" smtClean="0"/>
              <a:t>sur le toit des stations </a:t>
            </a:r>
            <a:endParaRPr lang="fr-FR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dirty="0"/>
              <a:t>Consommation importante d’air zéro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dirty="0"/>
              <a:t>Pas protégé en cas de pluie (utilisation en extérieur)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7504" y="2758157"/>
            <a:ext cx="47387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800"/>
              </a:spcAft>
            </a:pPr>
            <a:r>
              <a:rPr lang="fr-FR" sz="2400" dirty="0"/>
              <a:t>Autres améliorations souhaitées :</a:t>
            </a:r>
          </a:p>
        </p:txBody>
      </p:sp>
    </p:spTree>
    <p:extLst>
      <p:ext uri="{BB962C8B-B14F-4D97-AF65-F5344CB8AC3E}">
        <p14:creationId xmlns:p14="http://schemas.microsoft.com/office/powerpoint/2010/main" val="3743517466"/>
      </p:ext>
    </p:extLst>
  </p:cSld>
  <p:clrMapOvr>
    <a:masterClrMapping/>
  </p:clrMapOvr>
</p:sld>
</file>

<file path=ppt/theme/theme1.xml><?xml version="1.0" encoding="utf-8"?>
<a:theme xmlns:a="http://schemas.openxmlformats.org/drawingml/2006/main" name="Modèle_powerpoint-LCSQ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Modele_powerpoint-LCSQA-16_9-V012017</Template>
  <TotalTime>2233</TotalTime>
  <Words>328</Words>
  <Application>Microsoft Office PowerPoint</Application>
  <PresentationFormat>Affichage à l'écran (16:9)</PresentationFormat>
  <Paragraphs>85</Paragraphs>
  <Slides>7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9" baseType="lpstr">
      <vt:lpstr>Modèle_powerpoint-LCSQA</vt:lpstr>
      <vt:lpstr>Image bitmap</vt:lpstr>
      <vt:lpstr>Retour d’experience sur le dispositif de contrôle GARP des analyseurs automatiques de PM</vt:lpstr>
      <vt:lpstr>Mesures au LNE (gravimétrie)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INERIS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LCSQA</dc:creator>
  <cp:lastModifiedBy>Gaie-Levrel Francois</cp:lastModifiedBy>
  <cp:revision>40</cp:revision>
  <dcterms:created xsi:type="dcterms:W3CDTF">2017-09-27T12:11:28Z</dcterms:created>
  <dcterms:modified xsi:type="dcterms:W3CDTF">2018-02-08T16:05:32Z</dcterms:modified>
</cp:coreProperties>
</file>